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5" r:id="rId2"/>
    <p:sldId id="4486" r:id="rId3"/>
    <p:sldId id="341" r:id="rId4"/>
    <p:sldId id="4485" r:id="rId5"/>
    <p:sldId id="4478" r:id="rId6"/>
    <p:sldId id="4490" r:id="rId7"/>
    <p:sldId id="4439" r:id="rId8"/>
    <p:sldId id="4495" r:id="rId9"/>
    <p:sldId id="4487" r:id="rId10"/>
    <p:sldId id="4488" r:id="rId11"/>
    <p:sldId id="4489" r:id="rId12"/>
    <p:sldId id="4497" r:id="rId13"/>
    <p:sldId id="4491" r:id="rId14"/>
    <p:sldId id="4481" r:id="rId15"/>
    <p:sldId id="4496" r:id="rId16"/>
    <p:sldId id="343" r:id="rId17"/>
    <p:sldId id="4494" r:id="rId18"/>
    <p:sldId id="4492" r:id="rId19"/>
    <p:sldId id="4438" r:id="rId20"/>
    <p:sldId id="4476" r:id="rId21"/>
    <p:sldId id="298" r:id="rId22"/>
    <p:sldId id="449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141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E061"/>
    <a:srgbClr val="041430"/>
    <a:srgbClr val="9CDB53"/>
    <a:srgbClr val="061C3F"/>
    <a:srgbClr val="FFE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5D7927-73E5-EFC9-2D91-6CB8BA849FFB}" v="2082" dt="2024-11-05T14:23:30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2" autoAdjust="0"/>
    <p:restoredTop sz="94648"/>
  </p:normalViewPr>
  <p:slideViewPr>
    <p:cSldViewPr snapToGrid="0">
      <p:cViewPr>
        <p:scale>
          <a:sx n="96" d="100"/>
          <a:sy n="96" d="100"/>
        </p:scale>
        <p:origin x="416" y="616"/>
      </p:cViewPr>
      <p:guideLst>
        <p:guide pos="1141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77FD-9135-B64A-B78C-756E480B5154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B8419-0E08-B64E-9A2A-D32DC5EBD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199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6A23A-8C37-F238-BE09-CCE9641FC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6E2AF5-58A4-BF4E-717D-E35C66F6E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21025B-356A-84B6-ECF5-D0D79B408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0C0D-B24F-4DA1-888D-B92A13B5335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898C2-C110-B48A-6EDF-6B851D1EF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33A7EF-0EB6-6763-6BCF-DA819CE04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698B-CAA4-4A8C-A181-D626525DF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923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4120D-F3A8-DD46-8DC9-3B80C8DD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8D3758-A1E2-2F7D-9C73-B778E1BA0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7CC9C7-A0B3-BA6E-B0A7-516D48105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0C0D-B24F-4DA1-888D-B92A13B5335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D2E5D3-B108-B99F-0739-8AE580CD8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EAEE53-384A-B83C-4569-1A38D5A4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698B-CAA4-4A8C-A181-D626525DF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21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AE70D9-1264-F2FA-0CA1-00B899976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32C546-8A79-B73E-F687-26CC01423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6D729E-EE68-22DC-CD1C-F4C82F1C9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0C0D-B24F-4DA1-888D-B92A13B5335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6F3348-5CFA-A439-EB33-4B730300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6F5064-3A74-5794-D969-CEC2FC1D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698B-CAA4-4A8C-A181-D626525DF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29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016443-BE1D-FA8B-7060-9D36DE08C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7002" y="6352369"/>
            <a:ext cx="1203429" cy="2619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52FFAD-33C5-6BBB-527D-EDA91373E5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492" y="6408887"/>
            <a:ext cx="2264000" cy="14889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AD44F92-5D26-F570-DDAF-F5A5C17DE47E}"/>
              </a:ext>
            </a:extLst>
          </p:cNvPr>
          <p:cNvCxnSpPr/>
          <p:nvPr userDrawn="1"/>
        </p:nvCxnSpPr>
        <p:spPr>
          <a:xfrm>
            <a:off x="19643" y="6224861"/>
            <a:ext cx="4942658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53DAC7C-1016-53CF-6788-9E8BF5D40E14}"/>
              </a:ext>
            </a:extLst>
          </p:cNvPr>
          <p:cNvSpPr txBox="1"/>
          <p:nvPr userDrawn="1"/>
        </p:nvSpPr>
        <p:spPr>
          <a:xfrm>
            <a:off x="5370605" y="246457"/>
            <a:ext cx="6102434" cy="191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98786">
              <a:defRPr/>
            </a:pPr>
            <a:r>
              <a:rPr lang="ru-RU" sz="645" b="0" i="0">
                <a:solidFill>
                  <a:schemeClr val="bg1">
                    <a:lumMod val="50000"/>
                  </a:schemeClr>
                </a:solidFill>
                <a:latin typeface="Montserrat" pitchFamily="2" charset="0"/>
                <a:cs typeface="Calibri Light"/>
              </a:rPr>
              <a:t>ЦЕНТР РАЗВИТИЯ ФИНАНСОВЫХ ТЕХНОЛОГИЙ </a:t>
            </a:r>
            <a:r>
              <a:rPr lang="ru-RU" sz="645" b="0" i="0">
                <a:solidFill>
                  <a:schemeClr val="bg1">
                    <a:lumMod val="50000"/>
                  </a:schemeClr>
                </a:solidFill>
                <a:effectLst/>
                <a:latin typeface="Montserrat" pitchFamily="2" charset="0"/>
              </a:rPr>
              <a:t>● </a:t>
            </a:r>
            <a:r>
              <a:rPr lang="ru-RU" sz="645" b="0" i="0">
                <a:solidFill>
                  <a:schemeClr val="bg1">
                    <a:lumMod val="50000"/>
                  </a:schemeClr>
                </a:solidFill>
                <a:latin typeface="Montserrat" pitchFamily="2" charset="0"/>
                <a:cs typeface="Calibri Light"/>
              </a:rPr>
              <a:t>февраль 2024</a:t>
            </a:r>
            <a:endParaRPr lang="ru-RU" sz="645" b="0" i="0">
              <a:solidFill>
                <a:schemeClr val="bg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990EE039-DF22-366B-D188-35DE96D6B842}"/>
              </a:ext>
            </a:extLst>
          </p:cNvPr>
          <p:cNvSpPr/>
          <p:nvPr userDrawn="1"/>
        </p:nvSpPr>
        <p:spPr>
          <a:xfrm>
            <a:off x="5370605" y="217915"/>
            <a:ext cx="6102434" cy="173072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51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C08CED-2586-9FD9-695F-B95AC9BFFA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955604"/>
          </a:xfrm>
          <a:prstGeom prst="rect">
            <a:avLst/>
          </a:prstGeom>
        </p:spPr>
      </p:pic>
      <p:pic>
        <p:nvPicPr>
          <p:cNvPr id="2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D6A10C00-A2F7-3AC0-7064-20F1809FA3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09962" y="273664"/>
            <a:ext cx="1013615" cy="3337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B15076-A40A-2CB9-0BBB-4EA43F2D8D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242" y="330907"/>
            <a:ext cx="1117599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8095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02" userDrawn="1">
          <p15:clr>
            <a:srgbClr val="FBAE40"/>
          </p15:clr>
        </p15:guide>
        <p15:guide id="3" orient="horz" pos="2379">
          <p15:clr>
            <a:srgbClr val="FBAE40"/>
          </p15:clr>
        </p15:guide>
        <p15:guide id="4" pos="737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B2B1E-AAF4-45B9-6517-0CA812B54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97BAAD-B106-E4B8-2CD2-9045E5261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9BBBEC-2EE2-E28F-FCFD-9E2F70050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0C0D-B24F-4DA1-888D-B92A13B5335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3A026-738E-3415-00E1-A48E8CC31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9D3EF3-1A82-6BE1-CF3E-46C40565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698B-CAA4-4A8C-A181-D626525DF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308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5EB0D-D886-380E-6389-F8625540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81B1A1-7EF6-3318-E00A-6E18F595E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5E28B5-2440-A2F6-56A4-0649ADA5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0C0D-B24F-4DA1-888D-B92A13B5335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E9378-AD77-F48E-5AE6-AC8D8C17A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196CD2-7BAF-B048-D847-1A29DCED4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698B-CAA4-4A8C-A181-D626525DF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1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395F9-6C1B-2CC7-65FE-1A53A5F51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DC1672-06CD-9770-88B3-B55E83808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57CE7A-9B24-9BC8-F100-11AE702DE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538BAD-E6EB-E928-04A4-71B656E1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0C0D-B24F-4DA1-888D-B92A13B5335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149A02-2CD3-BB07-8095-28ACC7D8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FAB004-9E07-3D8E-CB33-313CBB08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698B-CAA4-4A8C-A181-D626525DF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61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C62B9-69B1-17F2-1483-4ED4FF5D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C4C013-3C0A-41C1-3001-1CF400480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8F7AB6-850D-0A3B-2F74-F8AD9637C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E0DE24-0B8F-4DFD-F129-4CD041F56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4FE296-775A-C8C6-E127-DB3A23635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307EF5-6640-7964-9425-ABDEBFCD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0C0D-B24F-4DA1-888D-B92A13B5335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F99A03-FA01-13AF-2661-D71C996E4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F50891-2E70-EDB3-103F-364D2BCCF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698B-CAA4-4A8C-A181-D626525DF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85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CFBE8-F50F-AEEF-190E-250B21653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5DEF1C-86EB-B031-E3BA-E76D5101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0C0D-B24F-4DA1-888D-B92A13B5335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DBA03-B0CD-E23A-0DF7-7F0AB44D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DD0511-EB61-BADA-4FE0-742BBBE6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698B-CAA4-4A8C-A181-D626525DF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110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56E77F-C6C1-B1B2-5047-04109D8B0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0C0D-B24F-4DA1-888D-B92A13B5335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B1347F-AD9C-772E-6E56-012D38A0D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7AC5F9-B6BC-493F-17F7-EBFD7FBBD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698B-CAA4-4A8C-A181-D626525DF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2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F97C8-18CA-2961-7783-1B5D384C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464304-7F02-711D-6F29-523F2668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6223A5-193F-BAFB-E063-2B6A15004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3BE6DE-6CCF-0A59-1EAF-F3909D5E0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0C0D-B24F-4DA1-888D-B92A13B5335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44A52A-D7BE-63CA-198D-62C0AB0FF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C21406-DD59-CD6A-AFE5-5D69C3DC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698B-CAA4-4A8C-A181-D626525DF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75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8A88E-0730-3198-F2E6-229C052EC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570F06-F265-4BD7-F5C2-C155B40B92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4AA328-2C29-EF09-8559-B2DD6A1B8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EEF99E-EC34-00BA-55EF-F6BCB36BD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0C0D-B24F-4DA1-888D-B92A13B5335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361FC4-2DF4-39BE-E405-80EECAE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3BD5EA-396A-CF96-333A-C323228F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698B-CAA4-4A8C-A181-D626525DF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63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98B7E-43EE-B012-5252-CFDCE8AD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48CCDD-30CF-AFE0-DACD-9A5299CA5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826BB-855B-ABFA-6DD1-5503C11558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4A0C0D-B24F-4DA1-888D-B92A13B5335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1EF1C8-DDD7-ECA8-D3A0-5FFBDE482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395C60-A945-4A48-8FD1-55F9F1F25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06698B-CAA4-4A8C-A181-D626525DF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64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svg"/><Relationship Id="rId7" Type="http://schemas.openxmlformats.org/officeDocument/2006/relationships/image" Target="../media/image1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28.svg"/><Relationship Id="rId5" Type="http://schemas.openxmlformats.org/officeDocument/2006/relationships/image" Target="../media/image18.sv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30.png"/><Relationship Id="rId4" Type="http://schemas.openxmlformats.org/officeDocument/2006/relationships/image" Target="../media/image16.sv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16.svg"/><Relationship Id="rId7" Type="http://schemas.openxmlformats.org/officeDocument/2006/relationships/image" Target="../media/image14.svg"/><Relationship Id="rId12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43.png"/><Relationship Id="rId5" Type="http://schemas.openxmlformats.org/officeDocument/2006/relationships/image" Target="../media/image18.svg"/><Relationship Id="rId10" Type="http://schemas.openxmlformats.org/officeDocument/2006/relationships/image" Target="../media/image42.jpeg"/><Relationship Id="rId4" Type="http://schemas.openxmlformats.org/officeDocument/2006/relationships/image" Target="../media/image17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6" Type="http://schemas.openxmlformats.org/officeDocument/2006/relationships/image" Target="../media/image5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52.png"/><Relationship Id="rId5" Type="http://schemas.openxmlformats.org/officeDocument/2006/relationships/image" Target="../media/image48.svg"/><Relationship Id="rId15" Type="http://schemas.openxmlformats.org/officeDocument/2006/relationships/image" Target="../media/image56.png"/><Relationship Id="rId10" Type="http://schemas.openxmlformats.org/officeDocument/2006/relationships/image" Target="../media/image51.gif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sv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lkosvinceva@gmail.com" TargetMode="External"/><Relationship Id="rId3" Type="http://schemas.openxmlformats.org/officeDocument/2006/relationships/image" Target="../media/image81.png"/><Relationship Id="rId7" Type="http://schemas.openxmlformats.org/officeDocument/2006/relationships/hyperlink" Target="mailto:SoldatenkoVAn@rshb.ru" TargetMode="External"/><Relationship Id="rId12" Type="http://schemas.openxmlformats.org/officeDocument/2006/relationships/image" Target="../media/image87.jpeg"/><Relationship Id="rId2" Type="http://schemas.openxmlformats.org/officeDocument/2006/relationships/hyperlink" Target="mailto:MendusNV@rshb.ru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11" Type="http://schemas.openxmlformats.org/officeDocument/2006/relationships/image" Target="../media/image86.JPG"/><Relationship Id="rId5" Type="http://schemas.openxmlformats.org/officeDocument/2006/relationships/image" Target="../media/image83.png"/><Relationship Id="rId10" Type="http://schemas.openxmlformats.org/officeDocument/2006/relationships/image" Target="../media/image85.jpg"/><Relationship Id="rId4" Type="http://schemas.openxmlformats.org/officeDocument/2006/relationships/image" Target="../media/image82.png"/><Relationship Id="rId9" Type="http://schemas.openxmlformats.org/officeDocument/2006/relationships/hyperlink" Target="mailto:zhukovakv@rshb.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6.svg"/><Relationship Id="rId7" Type="http://schemas.openxmlformats.org/officeDocument/2006/relationships/image" Target="../media/image14.sv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0DBBD6-6518-C214-95F9-6E749A601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4172" cy="685786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02D988-7A8F-007D-E3F4-9CE39BA793F3}"/>
              </a:ext>
            </a:extLst>
          </p:cNvPr>
          <p:cNvSpPr/>
          <p:nvPr/>
        </p:nvSpPr>
        <p:spPr>
          <a:xfrm>
            <a:off x="13374" y="-424"/>
            <a:ext cx="12192000" cy="6857865"/>
          </a:xfrm>
          <a:prstGeom prst="rect">
            <a:avLst/>
          </a:prstGeom>
          <a:gradFill>
            <a:gsLst>
              <a:gs pos="37000">
                <a:srgbClr val="111B26">
                  <a:alpha val="67326"/>
                </a:srgbClr>
              </a:gs>
              <a:gs pos="100000">
                <a:schemeClr val="accent1">
                  <a:lumMod val="45000"/>
                  <a:lumOff val="55000"/>
                  <a:alpha val="2593"/>
                </a:scheme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4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D17C976C-3A47-861B-D984-29BDC96A764F}"/>
              </a:ext>
            </a:extLst>
          </p:cNvPr>
          <p:cNvSpPr txBox="1"/>
          <p:nvPr/>
        </p:nvSpPr>
        <p:spPr bwMode="auto">
          <a:xfrm>
            <a:off x="908229" y="3638919"/>
            <a:ext cx="5795225" cy="1309497"/>
          </a:xfrm>
          <a:prstGeom prst="rect">
            <a:avLst/>
          </a:prstGeom>
        </p:spPr>
        <p:txBody>
          <a:bodyPr lIns="73696" tIns="36847" rIns="73696" bIns="36847" anchor="t"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defTabSz="598786">
              <a:defRPr/>
            </a:pPr>
            <a:r>
              <a:rPr lang="ru-RU" sz="3000" b="1" dirty="0">
                <a:solidFill>
                  <a:schemeClr val="bg1"/>
                </a:solidFill>
                <a:latin typeface="Montserrat"/>
                <a:cs typeface="Calibri Light"/>
              </a:rPr>
              <a:t>ВЕНЧУРНАЯ СТУДИЯ РСХБ </a:t>
            </a:r>
          </a:p>
          <a:p>
            <a:pPr defTabSz="598786">
              <a:defRPr/>
            </a:pPr>
            <a:endParaRPr lang="ru-RU" sz="3000" b="1" dirty="0">
              <a:solidFill>
                <a:schemeClr val="bg1"/>
              </a:solidFill>
              <a:latin typeface="Montserrat"/>
              <a:cs typeface="Calibri Light"/>
            </a:endParaRPr>
          </a:p>
          <a:p>
            <a:pPr defTabSz="598786">
              <a:defRPr/>
            </a:pPr>
            <a:endParaRPr lang="ru-RU" sz="3000" b="1" dirty="0">
              <a:solidFill>
                <a:schemeClr val="bg1"/>
              </a:solidFill>
              <a:latin typeface="Montserrat"/>
              <a:cs typeface="Calibri Light"/>
            </a:endParaRPr>
          </a:p>
          <a:p>
            <a:pPr defTabSz="598786">
              <a:defRPr/>
            </a:pPr>
            <a:endParaRPr lang="ru-RU" sz="3000" b="1" dirty="0">
              <a:solidFill>
                <a:schemeClr val="bg1"/>
              </a:solidFill>
              <a:latin typeface="Montserrat"/>
              <a:cs typeface="Calibri Light"/>
            </a:endParaRPr>
          </a:p>
          <a:p>
            <a:pPr defTabSz="598786">
              <a:defRPr/>
            </a:pPr>
            <a:endParaRPr lang="ru-RU" sz="1800" b="1" dirty="0">
              <a:solidFill>
                <a:schemeClr val="bg1"/>
              </a:solidFill>
              <a:latin typeface="Montserrat"/>
              <a:cs typeface="Calibri Light"/>
            </a:endParaRPr>
          </a:p>
          <a:p>
            <a:pPr defTabSz="598786">
              <a:defRPr/>
            </a:pPr>
            <a:r>
              <a:rPr lang="ru-RU" sz="1800" b="1" dirty="0">
                <a:solidFill>
                  <a:schemeClr val="bg1"/>
                </a:solidFill>
                <a:latin typeface="Montserrat"/>
                <a:cs typeface="Calibri Light"/>
              </a:rPr>
              <a:t>октябрь 2024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3D631AC2-863F-6DFF-3CFD-D273AB4AD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29" y="2160190"/>
            <a:ext cx="1410429" cy="5109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B2A9C-6430-71F1-69B5-A6E53363C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9" y="1101274"/>
            <a:ext cx="2235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04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2AAA3-F29F-5D5C-79F4-0D900D3B6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E846293A-E126-37C2-C697-952A3BFE3844}"/>
              </a:ext>
            </a:extLst>
          </p:cNvPr>
          <p:cNvSpPr txBox="1"/>
          <p:nvPr/>
        </p:nvSpPr>
        <p:spPr>
          <a:xfrm>
            <a:off x="16448318" y="893804"/>
            <a:ext cx="3389964" cy="338552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Montserrat" pitchFamily="2" charset="0"/>
                <a:cs typeface="Calibri Light" panose="020F0302020204030204" pitchFamily="34" charset="0"/>
              </a:rPr>
              <a:t>Акселератор для студентов</a:t>
            </a:r>
            <a:endParaRPr lang="en-US" sz="3524" dirty="0">
              <a:latin typeface="Montserrat" pitchFamily="2" charset="0"/>
            </a:endParaRPr>
          </a:p>
        </p:txBody>
      </p:sp>
      <p:pic>
        <p:nvPicPr>
          <p:cNvPr id="55" name="Рисунок 17" descr="Квадратная академическая шапочка контур">
            <a:extLst>
              <a:ext uri="{FF2B5EF4-FFF2-40B4-BE49-F238E27FC236}">
                <a16:creationId xmlns:a16="http://schemas.microsoft.com/office/drawing/2014/main" id="{37C83481-EC99-4817-1C7C-47DC63943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92284" y="188792"/>
            <a:ext cx="696133" cy="696133"/>
          </a:xfrm>
          <a:prstGeom prst="rect">
            <a:avLst/>
          </a:prstGeom>
        </p:spPr>
      </p:pic>
      <p:pic>
        <p:nvPicPr>
          <p:cNvPr id="59" name="Рисунок 25" descr="Школьник контур">
            <a:extLst>
              <a:ext uri="{FF2B5EF4-FFF2-40B4-BE49-F238E27FC236}">
                <a16:creationId xmlns:a16="http://schemas.microsoft.com/office/drawing/2014/main" id="{6DC5753F-75DE-7D64-3EC7-9BA99AEEE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07700" y="198695"/>
            <a:ext cx="696133" cy="696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A0DDAD-C6C5-08F9-F1E1-8C0D03F4A0E5}"/>
              </a:ext>
            </a:extLst>
          </p:cNvPr>
          <p:cNvSpPr txBox="1"/>
          <p:nvPr/>
        </p:nvSpPr>
        <p:spPr>
          <a:xfrm>
            <a:off x="20456374" y="864041"/>
            <a:ext cx="3389964" cy="584773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solidFill>
                  <a:schemeClr val="bg1"/>
                </a:solidFill>
                <a:latin typeface="Montserrat" pitchFamily="2" charset="0"/>
                <a:cs typeface="Calibri Light" panose="020F0302020204030204" pitchFamily="34" charset="0"/>
              </a:rPr>
              <a:t>Конкурс для молодых ученых в области агротехнологий</a:t>
            </a:r>
            <a:endParaRPr lang="en-US" sz="3524">
              <a:latin typeface="Montserrat" pitchFamily="2" charset="0"/>
            </a:endParaRPr>
          </a:p>
        </p:txBody>
      </p:sp>
      <p:pic>
        <p:nvPicPr>
          <p:cNvPr id="7" name="Рисунок 6" descr="Ученый мужской контур">
            <a:extLst>
              <a:ext uri="{FF2B5EF4-FFF2-40B4-BE49-F238E27FC236}">
                <a16:creationId xmlns:a16="http://schemas.microsoft.com/office/drawing/2014/main" id="{C43214EE-69EB-36FB-CA6A-96228A1C9E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883601" y="247609"/>
            <a:ext cx="696133" cy="696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5DF7E3-E292-E02A-719A-1996CFA7E8E0}"/>
              </a:ext>
            </a:extLst>
          </p:cNvPr>
          <p:cNvSpPr txBox="1"/>
          <p:nvPr/>
        </p:nvSpPr>
        <p:spPr>
          <a:xfrm>
            <a:off x="16554152" y="1434365"/>
            <a:ext cx="3389963" cy="1902790"/>
          </a:xfrm>
          <a:prstGeom prst="rect">
            <a:avLst/>
          </a:prstGeom>
          <a:noFill/>
        </p:spPr>
        <p:txBody>
          <a:bodyPr wrap="square" lIns="83019" tIns="41510" rIns="83019" bIns="41510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80" dirty="0">
              <a:solidFill>
                <a:srgbClr val="6BA844"/>
              </a:solidFill>
              <a:latin typeface="Montserrat" pitchFamily="2" charset="0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Акселерация под руководством менторов </a:t>
            </a:r>
          </a:p>
          <a:p>
            <a:pPr marL="228301" indent="-228301">
              <a:buFont typeface="Wingdings" panose="05000000000000000000" pitchFamily="2" charset="2"/>
              <a:buChar char="§"/>
            </a:pPr>
            <a:endParaRPr lang="ru-RU" sz="1180" dirty="0">
              <a:solidFill>
                <a:schemeClr val="bg1"/>
              </a:solidFill>
              <a:latin typeface="Montserrat" pitchFamily="2" charset="0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Лекции по актуальным темам бизнеса и стартап-индустрии </a:t>
            </a:r>
          </a:p>
          <a:p>
            <a:pPr marL="228301" indent="-228301">
              <a:buFont typeface="Wingdings" panose="05000000000000000000" pitchFamily="2" charset="2"/>
              <a:buChar char="§"/>
            </a:pPr>
            <a:endParaRPr lang="ru-RU" sz="1180" dirty="0">
              <a:solidFill>
                <a:schemeClr val="bg1"/>
              </a:solidFill>
              <a:latin typeface="Montserrat" pitchFamily="2" charset="0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Агротех, IT-решения для экосистемы РСХБ и стартапы, развивающие с/х</a:t>
            </a:r>
          </a:p>
          <a:p>
            <a:endParaRPr lang="ru-RU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C3A427-494E-A3D3-2968-AD1CA1F728BA}"/>
              </a:ext>
            </a:extLst>
          </p:cNvPr>
          <p:cNvSpPr txBox="1"/>
          <p:nvPr/>
        </p:nvSpPr>
        <p:spPr>
          <a:xfrm>
            <a:off x="20522689" y="1433616"/>
            <a:ext cx="3536540" cy="1902790"/>
          </a:xfrm>
          <a:prstGeom prst="rect">
            <a:avLst/>
          </a:prstGeom>
          <a:noFill/>
        </p:spPr>
        <p:txBody>
          <a:bodyPr wrap="square" lIns="83019" tIns="41510" rIns="83019" bIns="41510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150" dirty="0">
                <a:solidFill>
                  <a:schemeClr val="bg1"/>
                </a:solidFill>
                <a:latin typeface="Montserrat" pitchFamily="2" charset="0"/>
              </a:rPr>
              <a:t>Прикладные и фундаментальные разработки, развивающие АПК: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Генетика и селекция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Цифровые решения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Биотехнологии</a:t>
            </a:r>
          </a:p>
          <a:p>
            <a:endParaRPr lang="ru-RU" sz="1180" dirty="0">
              <a:solidFill>
                <a:schemeClr val="bg1"/>
              </a:solidFill>
              <a:latin typeface="Montserrat" pitchFamily="2" charset="0"/>
            </a:endParaRP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Привлечение инвестиций, денежные призы и информационная поддержка</a:t>
            </a:r>
          </a:p>
          <a:p>
            <a:endParaRPr lang="ru-RU" sz="1180" dirty="0">
              <a:solidFill>
                <a:srgbClr val="9BDB53"/>
              </a:solidFill>
              <a:latin typeface="Montserra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A4731-7FE0-70B8-A395-9999CAFC4830}"/>
              </a:ext>
            </a:extLst>
          </p:cNvPr>
          <p:cNvSpPr txBox="1"/>
          <p:nvPr/>
        </p:nvSpPr>
        <p:spPr>
          <a:xfrm>
            <a:off x="422639" y="381186"/>
            <a:ext cx="10268185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 defTabSz="476514">
              <a:defRPr/>
            </a:pPr>
            <a:r>
              <a:rPr lang="ru-RU" sz="2400" b="1" dirty="0">
                <a:solidFill>
                  <a:srgbClr val="92D050"/>
                </a:solidFill>
                <a:latin typeface="Montserrat" pitchFamily="2" charset="0"/>
                <a:ea typeface="+mn-lt"/>
                <a:cs typeface="+mn-lt"/>
              </a:rPr>
              <a:t>ПОМОГАЕМ КОММЕРЦИАЛИЗАЦИИ НАУКИ</a:t>
            </a:r>
          </a:p>
        </p:txBody>
      </p:sp>
      <p:sp>
        <p:nvSpPr>
          <p:cNvPr id="52" name="Прямоугольник 257">
            <a:extLst>
              <a:ext uri="{FF2B5EF4-FFF2-40B4-BE49-F238E27FC236}">
                <a16:creationId xmlns:a16="http://schemas.microsoft.com/office/drawing/2014/main" id="{F010206A-BEE0-5989-05B7-B21C584AABA4}"/>
              </a:ext>
            </a:extLst>
          </p:cNvPr>
          <p:cNvSpPr/>
          <p:nvPr/>
        </p:nvSpPr>
        <p:spPr>
          <a:xfrm>
            <a:off x="3044528" y="1605531"/>
            <a:ext cx="864096" cy="31251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011" tIns="63304" rIns="35011" bIns="63304" anchor="t">
            <a:spAutoFit/>
          </a:bodyPr>
          <a:lstStyle>
            <a:lvl1pPr algn="ctr">
              <a:defRPr sz="1000">
                <a:solidFill>
                  <a:srgbClr val="8A868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endParaRPr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" name="Скругленный прямоугольник 30">
            <a:extLst>
              <a:ext uri="{FF2B5EF4-FFF2-40B4-BE49-F238E27FC236}">
                <a16:creationId xmlns:a16="http://schemas.microsoft.com/office/drawing/2014/main" id="{DBAF72C6-087E-1372-BA00-96746D8F6E53}"/>
              </a:ext>
            </a:extLst>
          </p:cNvPr>
          <p:cNvSpPr/>
          <p:nvPr/>
        </p:nvSpPr>
        <p:spPr>
          <a:xfrm>
            <a:off x="477982" y="103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6BA844"/>
                </a:solidFill>
                <a:latin typeface="Montserrat" pitchFamily="2" charset="0"/>
                <a:cs typeface="Calibri Light"/>
              </a:rPr>
              <a:t>949</a:t>
            </a:r>
            <a:endParaRPr lang="en-US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 pitchFamily="2" charset="0"/>
              </a:rPr>
              <a:t>заявок подано</a:t>
            </a:r>
          </a:p>
        </p:txBody>
      </p:sp>
      <p:sp>
        <p:nvSpPr>
          <p:cNvPr id="3" name="Скругленный прямоугольник 30">
            <a:extLst>
              <a:ext uri="{FF2B5EF4-FFF2-40B4-BE49-F238E27FC236}">
                <a16:creationId xmlns:a16="http://schemas.microsoft.com/office/drawing/2014/main" id="{2E657662-5DC9-41F7-04CB-266A760EF3D2}"/>
              </a:ext>
            </a:extLst>
          </p:cNvPr>
          <p:cNvSpPr/>
          <p:nvPr/>
        </p:nvSpPr>
        <p:spPr>
          <a:xfrm>
            <a:off x="3245905" y="103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BA844"/>
                </a:solidFill>
                <a:latin typeface="Montserrat" pitchFamily="2" charset="0"/>
                <a:cs typeface="Calibri Light"/>
              </a:rPr>
              <a:t>508</a:t>
            </a:r>
          </a:p>
          <a:p>
            <a:pPr algn="ctr">
              <a:defRPr sz="1000">
                <a:solidFill>
                  <a:srgbClr val="8A8686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ru-RU" sz="1200" dirty="0">
                <a:solidFill>
                  <a:schemeClr val="bg1"/>
                </a:solidFill>
                <a:latin typeface="Montserrat" pitchFamily="2" charset="0"/>
                <a:cs typeface="Calibri Light"/>
                <a:sym typeface="Calibri Light"/>
              </a:rPr>
              <a:t>прошли проверку</a:t>
            </a:r>
          </a:p>
        </p:txBody>
      </p:sp>
      <p:sp>
        <p:nvSpPr>
          <p:cNvPr id="6" name="Скругленный прямоугольник 30">
            <a:extLst>
              <a:ext uri="{FF2B5EF4-FFF2-40B4-BE49-F238E27FC236}">
                <a16:creationId xmlns:a16="http://schemas.microsoft.com/office/drawing/2014/main" id="{120D990D-32B2-0CB8-AD20-8F3E7E7FD527}"/>
              </a:ext>
            </a:extLst>
          </p:cNvPr>
          <p:cNvSpPr/>
          <p:nvPr/>
        </p:nvSpPr>
        <p:spPr>
          <a:xfrm>
            <a:off x="8730841" y="103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BA844"/>
                </a:solidFill>
                <a:latin typeface="Montserrat" pitchFamily="2" charset="0"/>
                <a:cs typeface="Calibri Light"/>
              </a:rPr>
              <a:t>39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 pitchFamily="2" charset="0"/>
              </a:rPr>
              <a:t>отобрано на пилоты</a:t>
            </a:r>
          </a:p>
        </p:txBody>
      </p:sp>
      <p:sp>
        <p:nvSpPr>
          <p:cNvPr id="9" name="Скругленный прямоугольник 30">
            <a:extLst>
              <a:ext uri="{FF2B5EF4-FFF2-40B4-BE49-F238E27FC236}">
                <a16:creationId xmlns:a16="http://schemas.microsoft.com/office/drawing/2014/main" id="{C58E3C3F-458F-4767-1CBD-3C35B7AA6C26}"/>
              </a:ext>
            </a:extLst>
          </p:cNvPr>
          <p:cNvSpPr/>
          <p:nvPr/>
        </p:nvSpPr>
        <p:spPr>
          <a:xfrm>
            <a:off x="5987034" y="103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BA844"/>
                </a:solidFill>
                <a:latin typeface="Montserrat" pitchFamily="2" charset="0"/>
                <a:cs typeface="Calibri Light"/>
              </a:rPr>
              <a:t>68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 pitchFamily="2" charset="0"/>
              </a:rPr>
              <a:t>финалистов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22B9C5B-88E7-DE88-4066-01E988B61BC1}"/>
              </a:ext>
            </a:extLst>
          </p:cNvPr>
          <p:cNvSpPr/>
          <p:nvPr/>
        </p:nvSpPr>
        <p:spPr>
          <a:xfrm>
            <a:off x="498271" y="2831115"/>
            <a:ext cx="5397748" cy="3809527"/>
          </a:xfrm>
          <a:prstGeom prst="roundRect">
            <a:avLst>
              <a:gd name="adj" fmla="val 10497"/>
            </a:avLst>
          </a:prstGeom>
          <a:solidFill>
            <a:srgbClr val="04143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rtlCol="0" anchor="t"/>
          <a:lstStyle/>
          <a:p>
            <a:r>
              <a:rPr lang="ru-RU" sz="1600" dirty="0">
                <a:solidFill>
                  <a:schemeClr val="bg1"/>
                </a:solidFill>
                <a:latin typeface="Montserrat" pitchFamily="2" charset="0"/>
                <a:cs typeface="Calibri Light" panose="020F0302020204030204" pitchFamily="34" charset="0"/>
              </a:rPr>
              <a:t>Конкурс для молодых ученых </a:t>
            </a:r>
            <a:br>
              <a:rPr lang="en-US" sz="1600" dirty="0">
                <a:solidFill>
                  <a:schemeClr val="bg1"/>
                </a:solidFill>
                <a:latin typeface="Montserrat" pitchFamily="2" charset="0"/>
                <a:cs typeface="Calibri Light" panose="020F030202020403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Montserrat" pitchFamily="2" charset="0"/>
                <a:cs typeface="Calibri Light" panose="020F0302020204030204" pitchFamily="34" charset="0"/>
              </a:rPr>
              <a:t>в области агротехнологий</a:t>
            </a:r>
            <a:endParaRPr lang="en-US" sz="2000" dirty="0">
              <a:latin typeface="Montserrat" pitchFamily="2" charset="0"/>
            </a:endParaRPr>
          </a:p>
          <a:p>
            <a:endParaRPr lang="en-US" sz="11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Проведен </a:t>
            </a:r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1 раз</a:t>
            </a:r>
          </a:p>
          <a:p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pPr marL="228594" indent="-228594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прикладные и фундаментальные разработки, развивающие АПК </a:t>
            </a:r>
          </a:p>
          <a:p>
            <a:pPr marL="228594" indent="-228594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генетика и селекция</a:t>
            </a:r>
          </a:p>
          <a:p>
            <a:pPr marL="228594" indent="-228594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цифровые решения</a:t>
            </a:r>
          </a:p>
          <a:p>
            <a:pPr marL="228594" indent="-228594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биотехнологии</a:t>
            </a:r>
          </a:p>
          <a:p>
            <a:pPr marL="228594" indent="-228594">
              <a:buFont typeface="Wingdings" panose="05000000000000000000" pitchFamily="2" charset="2"/>
              <a:buChar char="§"/>
            </a:pPr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pPr marL="228594" indent="-228594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привлечение инвестиций</a:t>
            </a:r>
          </a:p>
          <a:p>
            <a:pPr marL="228594" indent="-228594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денежные призы</a:t>
            </a:r>
          </a:p>
          <a:p>
            <a:pPr marL="228594" indent="-228594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информационная поддержка</a:t>
            </a:r>
          </a:p>
          <a:p>
            <a:pPr marL="228594" indent="-228594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презентация исследований на всероссийской научной конференции в Москве</a:t>
            </a:r>
          </a:p>
          <a:p>
            <a:pPr marL="228594" indent="-228594">
              <a:buFont typeface="Wingdings" panose="05000000000000000000" pitchFamily="2" charset="2"/>
              <a:buChar char="§"/>
            </a:pPr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Участники: </a:t>
            </a:r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студенты, аспиранты, научные сотрудники до 35 лет</a:t>
            </a:r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E05C780-A8AA-C7F1-5BB0-A3EE4FA23EAE}"/>
              </a:ext>
            </a:extLst>
          </p:cNvPr>
          <p:cNvSpPr/>
          <p:nvPr/>
        </p:nvSpPr>
        <p:spPr>
          <a:xfrm>
            <a:off x="4308475" y="2423001"/>
            <a:ext cx="1193960" cy="1193960"/>
          </a:xfrm>
          <a:prstGeom prst="roundRect">
            <a:avLst/>
          </a:prstGeom>
          <a:solidFill>
            <a:srgbClr val="04143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68" descr="Ученый мужской контур">
            <a:extLst>
              <a:ext uri="{FF2B5EF4-FFF2-40B4-BE49-F238E27FC236}">
                <a16:creationId xmlns:a16="http://schemas.microsoft.com/office/drawing/2014/main" id="{7AF6C7A0-E1F1-5349-1EA2-0CBA07A1B3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45433" y="2630521"/>
            <a:ext cx="896755" cy="896755"/>
          </a:xfrm>
          <a:prstGeom prst="rect">
            <a:avLst/>
          </a:prstGeom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F3E8AA1C-02F7-EA3B-7EDB-D48C1AC0281C}"/>
              </a:ext>
            </a:extLst>
          </p:cNvPr>
          <p:cNvSpPr/>
          <p:nvPr/>
        </p:nvSpPr>
        <p:spPr>
          <a:xfrm>
            <a:off x="6096000" y="2831115"/>
            <a:ext cx="5597729" cy="3809527"/>
          </a:xfrm>
          <a:prstGeom prst="roundRect">
            <a:avLst>
              <a:gd name="adj" fmla="val 10497"/>
            </a:avLst>
          </a:prstGeom>
          <a:solidFill>
            <a:srgbClr val="04143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rtlCol="0" anchor="t"/>
          <a:lstStyle/>
          <a:p>
            <a:r>
              <a:rPr lang="ru-RU" sz="1600" dirty="0">
                <a:solidFill>
                  <a:schemeClr val="bg1"/>
                </a:solidFill>
                <a:latin typeface="Montserrat" pitchFamily="2" charset="0"/>
                <a:cs typeface="Calibri Light" panose="020F0302020204030204" pitchFamily="34" charset="0"/>
              </a:rPr>
              <a:t>Конкурс патентов в рыбной </a:t>
            </a:r>
            <a:br>
              <a:rPr lang="en-US" sz="1600" dirty="0">
                <a:solidFill>
                  <a:schemeClr val="bg1"/>
                </a:solidFill>
                <a:latin typeface="Montserrat" pitchFamily="2" charset="0"/>
                <a:cs typeface="Calibri Light" panose="020F030202020403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Montserrat" pitchFamily="2" charset="0"/>
                <a:cs typeface="Calibri Light" panose="020F0302020204030204" pitchFamily="34" charset="0"/>
              </a:rPr>
              <a:t>отрасли</a:t>
            </a:r>
            <a:endParaRPr lang="en-US" sz="2000" dirty="0">
              <a:latin typeface="Montserrat" pitchFamily="2" charset="0"/>
            </a:endParaRPr>
          </a:p>
          <a:p>
            <a:endParaRPr lang="en-US" sz="11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Проведен  </a:t>
            </a:r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1 раз в России</a:t>
            </a:r>
          </a:p>
          <a:p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Участники, </a:t>
            </a:r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11 патентов:</a:t>
            </a:r>
          </a:p>
          <a:p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молодые ученые, студенты, научные сотрудники</a:t>
            </a:r>
          </a:p>
          <a:p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pPr marL="144658" indent="-144658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инновации в рыбной отрасли</a:t>
            </a:r>
          </a:p>
          <a:p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20+ заявок (патентов) 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от 5 университетов и коммерческих организаций из </a:t>
            </a:r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7 городов России </a:t>
            </a:r>
          </a:p>
          <a:p>
            <a:endParaRPr lang="ru-RU" sz="1000" dirty="0">
              <a:solidFill>
                <a:srgbClr val="6BA844"/>
              </a:solidFill>
              <a:latin typeface="Montserrat" pitchFamily="2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размещение на Витрине патентов РСХБ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питч на встрече 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0"/>
              </a:rPr>
              <a:t>АгроИнвест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 Клуба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экспертиза потенциала коммерциализации</a:t>
            </a:r>
            <a:endParaRPr lang="ru-RU" sz="11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E367AA6-AB49-FA74-D226-76B87703215D}"/>
              </a:ext>
            </a:extLst>
          </p:cNvPr>
          <p:cNvSpPr/>
          <p:nvPr/>
        </p:nvSpPr>
        <p:spPr>
          <a:xfrm>
            <a:off x="10104176" y="2428444"/>
            <a:ext cx="1193960" cy="1193960"/>
          </a:xfrm>
          <a:prstGeom prst="roundRect">
            <a:avLst/>
          </a:prstGeom>
          <a:solidFill>
            <a:srgbClr val="04143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8" name="Рисунок 67" descr="Золотая рыбка контур">
            <a:extLst>
              <a:ext uri="{FF2B5EF4-FFF2-40B4-BE49-F238E27FC236}">
                <a16:creationId xmlns:a16="http://schemas.microsoft.com/office/drawing/2014/main" id="{F4BC5FBE-32CA-2616-C7F2-76C04C69CC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75365" y="2595740"/>
            <a:ext cx="833260" cy="83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6450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3CBE4-F6B3-8D07-0FED-763F4FA47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55">
            <a:extLst>
              <a:ext uri="{FF2B5EF4-FFF2-40B4-BE49-F238E27FC236}">
                <a16:creationId xmlns:a16="http://schemas.microsoft.com/office/drawing/2014/main" id="{962A9E04-6FB6-50D2-4911-74BF74E3AD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9526">
            <a:off x="-2525117" y="600819"/>
            <a:ext cx="5384205" cy="5435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32C72F-DBFD-5B6B-9B73-77616B4395DD}"/>
              </a:ext>
            </a:extLst>
          </p:cNvPr>
          <p:cNvSpPr txBox="1"/>
          <p:nvPr/>
        </p:nvSpPr>
        <p:spPr>
          <a:xfrm>
            <a:off x="12335493" y="895850"/>
            <a:ext cx="4191865" cy="584773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Montserrat Light"/>
                <a:cs typeface="Calibri Light"/>
              </a:rPr>
              <a:t>Акселератор для школьников «Стартап за партой»</a:t>
            </a:r>
            <a:endParaRPr lang="en-US" sz="3524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B19A28-9357-1A75-7179-6A169089D968}"/>
              </a:ext>
            </a:extLst>
          </p:cNvPr>
          <p:cNvSpPr txBox="1"/>
          <p:nvPr/>
        </p:nvSpPr>
        <p:spPr>
          <a:xfrm>
            <a:off x="16448318" y="893804"/>
            <a:ext cx="3389964" cy="338552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  <a:t>Акселератор для студентов</a:t>
            </a:r>
            <a:endParaRPr lang="en-US" sz="3524" dirty="0"/>
          </a:p>
        </p:txBody>
      </p:sp>
      <p:pic>
        <p:nvPicPr>
          <p:cNvPr id="55" name="Рисунок 17" descr="Квадратная академическая шапочка контур">
            <a:extLst>
              <a:ext uri="{FF2B5EF4-FFF2-40B4-BE49-F238E27FC236}">
                <a16:creationId xmlns:a16="http://schemas.microsoft.com/office/drawing/2014/main" id="{13F52176-12CF-2B5D-42D7-8B562BD9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92284" y="188792"/>
            <a:ext cx="696133" cy="696133"/>
          </a:xfrm>
          <a:prstGeom prst="rect">
            <a:avLst/>
          </a:prstGeom>
        </p:spPr>
      </p:pic>
      <p:pic>
        <p:nvPicPr>
          <p:cNvPr id="59" name="Рисунок 25" descr="Школьник контур">
            <a:extLst>
              <a:ext uri="{FF2B5EF4-FFF2-40B4-BE49-F238E27FC236}">
                <a16:creationId xmlns:a16="http://schemas.microsoft.com/office/drawing/2014/main" id="{958E9AD9-8C66-36DC-F07C-BDCE0CEA9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07700" y="198695"/>
            <a:ext cx="696133" cy="696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FAAC24-FB0E-4B58-B028-4F8297F9D073}"/>
              </a:ext>
            </a:extLst>
          </p:cNvPr>
          <p:cNvSpPr txBox="1"/>
          <p:nvPr/>
        </p:nvSpPr>
        <p:spPr>
          <a:xfrm>
            <a:off x="20456374" y="864041"/>
            <a:ext cx="3389964" cy="584773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  <a:t>Конкурс для молодых ученых в области агротехнологий</a:t>
            </a:r>
            <a:endParaRPr lang="en-US" sz="3524"/>
          </a:p>
        </p:txBody>
      </p:sp>
      <p:pic>
        <p:nvPicPr>
          <p:cNvPr id="7" name="Рисунок 6" descr="Ученый мужской контур">
            <a:extLst>
              <a:ext uri="{FF2B5EF4-FFF2-40B4-BE49-F238E27FC236}">
                <a16:creationId xmlns:a16="http://schemas.microsoft.com/office/drawing/2014/main" id="{25727893-682B-168A-D0DF-40A25DDB2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83601" y="247609"/>
            <a:ext cx="696133" cy="696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FAFB56-BD4A-98C7-679A-DE69C12D48D4}"/>
              </a:ext>
            </a:extLst>
          </p:cNvPr>
          <p:cNvSpPr txBox="1"/>
          <p:nvPr/>
        </p:nvSpPr>
        <p:spPr>
          <a:xfrm>
            <a:off x="16554152" y="1434365"/>
            <a:ext cx="3389963" cy="1902790"/>
          </a:xfrm>
          <a:prstGeom prst="rect">
            <a:avLst/>
          </a:prstGeom>
          <a:noFill/>
        </p:spPr>
        <p:txBody>
          <a:bodyPr wrap="square" lIns="83019" tIns="41510" rIns="83019" bIns="41510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80" dirty="0">
              <a:solidFill>
                <a:srgbClr val="6BA844"/>
              </a:solidFill>
              <a:latin typeface="Montserrat Light" panose="00000400000000000000" pitchFamily="2" charset="-52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Акселерация под руководством менторов </a:t>
            </a:r>
          </a:p>
          <a:p>
            <a:pPr marL="228301" indent="-228301">
              <a:buFont typeface="Wingdings" panose="05000000000000000000" pitchFamily="2" charset="2"/>
              <a:buChar char="§"/>
            </a:pPr>
            <a:endParaRPr lang="ru-RU" sz="1180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Лекции по актуальным темам бизнеса и стартап-индустрии </a:t>
            </a:r>
          </a:p>
          <a:p>
            <a:pPr marL="228301" indent="-228301">
              <a:buFont typeface="Wingdings" panose="05000000000000000000" pitchFamily="2" charset="2"/>
              <a:buChar char="§"/>
            </a:pPr>
            <a:endParaRPr lang="ru-RU" sz="1180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Агротех, IT-решения для экосистемы РСХБ и стартапы, развивающие с/х</a:t>
            </a:r>
          </a:p>
          <a:p>
            <a:endParaRPr lang="ru-RU" sz="12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A567D-2FE4-C4BC-B89B-481D47BB2610}"/>
              </a:ext>
            </a:extLst>
          </p:cNvPr>
          <p:cNvSpPr txBox="1"/>
          <p:nvPr/>
        </p:nvSpPr>
        <p:spPr>
          <a:xfrm>
            <a:off x="20522689" y="1433616"/>
            <a:ext cx="3536540" cy="1902790"/>
          </a:xfrm>
          <a:prstGeom prst="rect">
            <a:avLst/>
          </a:prstGeom>
          <a:noFill/>
        </p:spPr>
        <p:txBody>
          <a:bodyPr wrap="square" lIns="83019" tIns="41510" rIns="83019" bIns="41510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r>
              <a:rPr lang="ru-RU" sz="1150" dirty="0">
                <a:solidFill>
                  <a:schemeClr val="bg1"/>
                </a:solidFill>
                <a:latin typeface="Montserrat Light"/>
              </a:rPr>
              <a:t>Прикладные и фундаментальные разработки, развивающие АПК:</a:t>
            </a:r>
            <a:endParaRPr lang="ru-RU" sz="1150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Генетика и селекция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Цифровые решения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Биотехнологии</a:t>
            </a:r>
          </a:p>
          <a:p>
            <a:endParaRPr lang="ru-RU" sz="1180" dirty="0">
              <a:solidFill>
                <a:schemeClr val="bg1"/>
              </a:solidFill>
              <a:latin typeface="Montserrat Light"/>
            </a:endParaRP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Привлечение инвестиций, денежные призы и информационная поддержка</a:t>
            </a:r>
          </a:p>
          <a:p>
            <a:endParaRPr lang="ru-RU" sz="1180" dirty="0">
              <a:solidFill>
                <a:srgbClr val="9BDB53"/>
              </a:solidFill>
              <a:latin typeface="Montserrat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110EB5-D64A-E1EE-880C-65F1FBEAD2F2}"/>
              </a:ext>
            </a:extLst>
          </p:cNvPr>
          <p:cNvSpPr txBox="1"/>
          <p:nvPr/>
        </p:nvSpPr>
        <p:spPr>
          <a:xfrm>
            <a:off x="422639" y="381186"/>
            <a:ext cx="10268185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 defTabSz="476514">
              <a:defRPr/>
            </a:pPr>
            <a:r>
              <a:rPr lang="ru-RU" sz="2400" b="1" dirty="0">
                <a:solidFill>
                  <a:srgbClr val="92D050"/>
                </a:solidFill>
                <a:latin typeface="Montserrat"/>
                <a:ea typeface="+mn-lt"/>
                <a:cs typeface="+mn-lt"/>
              </a:rPr>
              <a:t>ОБЪЕДИНЯЕМ СООБЩЕСТВО В АГРОТЕХЕ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78A023-6892-E9FB-1061-99829DB735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472" t="6521" r="-2493" b="7981"/>
          <a:stretch/>
        </p:blipFill>
        <p:spPr>
          <a:xfrm>
            <a:off x="9624322" y="4788733"/>
            <a:ext cx="2937015" cy="2354798"/>
          </a:xfrm>
          <a:prstGeom prst="flowChartPreparation">
            <a:avLst/>
          </a:prstGeom>
        </p:spPr>
      </p:pic>
      <p:cxnSp>
        <p:nvCxnSpPr>
          <p:cNvPr id="9" name="Google Shape;475;p18">
            <a:extLst>
              <a:ext uri="{FF2B5EF4-FFF2-40B4-BE49-F238E27FC236}">
                <a16:creationId xmlns:a16="http://schemas.microsoft.com/office/drawing/2014/main" id="{E275D77E-EF1D-3FBC-1A25-04A86C8870B7}"/>
              </a:ext>
            </a:extLst>
          </p:cNvPr>
          <p:cNvCxnSpPr>
            <a:cxnSpLocks/>
            <a:stCxn id="18" idx="1"/>
          </p:cNvCxnSpPr>
          <p:nvPr/>
        </p:nvCxnSpPr>
        <p:spPr>
          <a:xfrm rot="10800000">
            <a:off x="861982" y="4849798"/>
            <a:ext cx="1705697" cy="30958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AFC547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11" name="Google Shape;478;p18">
            <a:extLst>
              <a:ext uri="{FF2B5EF4-FFF2-40B4-BE49-F238E27FC236}">
                <a16:creationId xmlns:a16="http://schemas.microsoft.com/office/drawing/2014/main" id="{5684071A-7B77-9F77-ACC8-DA9F2565B95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71638" y="3792759"/>
            <a:ext cx="896040" cy="39642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8DA74"/>
            </a:solidFill>
            <a:prstDash val="solid"/>
            <a:miter lim="800000"/>
            <a:headEnd type="oval" w="med" len="med"/>
            <a:tailEnd type="none" w="sm" len="sm"/>
          </a:ln>
        </p:spPr>
      </p:cxnSp>
      <p:sp>
        <p:nvSpPr>
          <p:cNvPr id="14" name="Google Shape;446;p18">
            <a:extLst>
              <a:ext uri="{FF2B5EF4-FFF2-40B4-BE49-F238E27FC236}">
                <a16:creationId xmlns:a16="http://schemas.microsoft.com/office/drawing/2014/main" id="{13551397-1C5F-184B-51B0-709DB1C02659}"/>
              </a:ext>
            </a:extLst>
          </p:cNvPr>
          <p:cNvSpPr txBox="1"/>
          <p:nvPr/>
        </p:nvSpPr>
        <p:spPr>
          <a:xfrm>
            <a:off x="2567678" y="2315918"/>
            <a:ext cx="3037111" cy="24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/>
          <a:p>
            <a:pPr defTabSz="914377"/>
            <a:r>
              <a:rPr lang="en-US" sz="1067" b="1" dirty="0">
                <a:solidFill>
                  <a:srgbClr val="FFFFFF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AGRCODE DATA SCIENCE CUP</a:t>
            </a:r>
          </a:p>
        </p:txBody>
      </p:sp>
      <p:sp>
        <p:nvSpPr>
          <p:cNvPr id="15" name="Google Shape;448;p18">
            <a:extLst>
              <a:ext uri="{FF2B5EF4-FFF2-40B4-BE49-F238E27FC236}">
                <a16:creationId xmlns:a16="http://schemas.microsoft.com/office/drawing/2014/main" id="{2453E256-FCEA-0C62-8C36-E452E0590E95}"/>
              </a:ext>
            </a:extLst>
          </p:cNvPr>
          <p:cNvSpPr txBox="1"/>
          <p:nvPr/>
        </p:nvSpPr>
        <p:spPr>
          <a:xfrm>
            <a:off x="2567678" y="3689224"/>
            <a:ext cx="2697071" cy="24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/>
          <a:p>
            <a:pPr defTabSz="914377"/>
            <a:r>
              <a:rPr lang="en-GB" sz="1067" b="1" dirty="0">
                <a:solidFill>
                  <a:srgbClr val="FFFFFF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AGROCODE TALKS</a:t>
            </a:r>
            <a:endParaRPr lang="en-US" sz="1467" b="1" dirty="0"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Google Shape;451;p18">
            <a:extLst>
              <a:ext uri="{FF2B5EF4-FFF2-40B4-BE49-F238E27FC236}">
                <a16:creationId xmlns:a16="http://schemas.microsoft.com/office/drawing/2014/main" id="{97BF96FC-0279-812F-B4CE-FAAADAAB3A86}"/>
              </a:ext>
            </a:extLst>
          </p:cNvPr>
          <p:cNvSpPr txBox="1"/>
          <p:nvPr/>
        </p:nvSpPr>
        <p:spPr>
          <a:xfrm>
            <a:off x="2567678" y="1067750"/>
            <a:ext cx="2261835" cy="24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/>
          <a:p>
            <a:pPr defTabSz="914377"/>
            <a:r>
              <a:rPr lang="en-GB" sz="1067" b="1" dirty="0">
                <a:solidFill>
                  <a:srgbClr val="FFFFFF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AGROCODE CONFERENCE</a:t>
            </a:r>
            <a:endParaRPr lang="ru-RU" sz="1067" b="1" dirty="0">
              <a:solidFill>
                <a:srgbClr val="FFFFFF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Google Shape;476;p18">
            <a:extLst>
              <a:ext uri="{FF2B5EF4-FFF2-40B4-BE49-F238E27FC236}">
                <a16:creationId xmlns:a16="http://schemas.microsoft.com/office/drawing/2014/main" id="{BFB20728-AEF4-8029-1943-95ED63C6117E}"/>
              </a:ext>
            </a:extLst>
          </p:cNvPr>
          <p:cNvCxnSpPr>
            <a:cxnSpLocks/>
            <a:stCxn id="16" idx="1"/>
          </p:cNvCxnSpPr>
          <p:nvPr/>
        </p:nvCxnSpPr>
        <p:spPr>
          <a:xfrm rot="10800000" flipV="1">
            <a:off x="1199924" y="1192467"/>
            <a:ext cx="1367755" cy="48044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1C918B"/>
            </a:solidFill>
            <a:prstDash val="solid"/>
            <a:miter lim="800000"/>
            <a:headEnd type="oval" w="med" len="med"/>
            <a:tailEnd type="none" w="sm" len="sm"/>
          </a:ln>
        </p:spPr>
      </p:cxnSp>
      <p:sp>
        <p:nvSpPr>
          <p:cNvPr id="18" name="Google Shape;451;p18">
            <a:extLst>
              <a:ext uri="{FF2B5EF4-FFF2-40B4-BE49-F238E27FC236}">
                <a16:creationId xmlns:a16="http://schemas.microsoft.com/office/drawing/2014/main" id="{C5957FFF-988C-B0FB-E30F-8E8087A96768}"/>
              </a:ext>
            </a:extLst>
          </p:cNvPr>
          <p:cNvSpPr txBox="1"/>
          <p:nvPr/>
        </p:nvSpPr>
        <p:spPr>
          <a:xfrm>
            <a:off x="2567678" y="5034664"/>
            <a:ext cx="2261835" cy="24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/>
          <a:p>
            <a:pPr defTabSz="914377"/>
            <a:r>
              <a:rPr lang="en-GB" sz="1067" b="1" dirty="0">
                <a:solidFill>
                  <a:srgbClr val="FFFFFF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AGROCODE HACK</a:t>
            </a:r>
            <a:endParaRPr lang="en-US" sz="1467" b="1" dirty="0"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1" name="Google Shape;480;p18">
            <a:extLst>
              <a:ext uri="{FF2B5EF4-FFF2-40B4-BE49-F238E27FC236}">
                <a16:creationId xmlns:a16="http://schemas.microsoft.com/office/drawing/2014/main" id="{9628A411-018B-C655-713A-138BABEF87E1}"/>
              </a:ext>
            </a:extLst>
          </p:cNvPr>
          <p:cNvCxnSpPr>
            <a:cxnSpLocks/>
          </p:cNvCxnSpPr>
          <p:nvPr/>
        </p:nvCxnSpPr>
        <p:spPr>
          <a:xfrm flipV="1">
            <a:off x="1928813" y="2426386"/>
            <a:ext cx="638865" cy="58360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57D0AF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25" name="Шестиугольник 179">
            <a:extLst>
              <a:ext uri="{FF2B5EF4-FFF2-40B4-BE49-F238E27FC236}">
                <a16:creationId xmlns:a16="http://schemas.microsoft.com/office/drawing/2014/main" id="{24F87D8C-624F-ADC9-527C-55C0F5DB837B}"/>
              </a:ext>
            </a:extLst>
          </p:cNvPr>
          <p:cNvSpPr/>
          <p:nvPr/>
        </p:nvSpPr>
        <p:spPr>
          <a:xfrm>
            <a:off x="9516282" y="4605058"/>
            <a:ext cx="2394515" cy="2415693"/>
          </a:xfrm>
          <a:prstGeom prst="hexagon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45967">
              <a:defRPr/>
            </a:pPr>
            <a:endParaRPr lang="ru-RU" sz="2133" dirty="0">
              <a:solidFill>
                <a:srgbClr val="FFFFFF"/>
              </a:solidFill>
              <a:latin typeface="Montserrat" pitchFamily="2" charset="0"/>
              <a:cs typeface="Calibri Light" panose="020F0302020204030204" pitchFamily="34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12448333-1E94-5AC8-4050-073167185205}"/>
              </a:ext>
            </a:extLst>
          </p:cNvPr>
          <p:cNvSpPr/>
          <p:nvPr/>
        </p:nvSpPr>
        <p:spPr>
          <a:xfrm>
            <a:off x="2567678" y="1346892"/>
            <a:ext cx="7292220" cy="906052"/>
          </a:xfrm>
          <a:prstGeom prst="roundRect">
            <a:avLst>
              <a:gd name="adj" fmla="val 10497"/>
            </a:avLst>
          </a:prstGeom>
          <a:solidFill>
            <a:srgbClr val="04143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228594" indent="-228594" defTabSz="914377">
              <a:spcAft>
                <a:spcPts val="300"/>
              </a:spcAft>
              <a:buClr>
                <a:srgbClr val="6BC067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ежегодная 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0"/>
              </a:rPr>
              <a:t>AgroTech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-конференция об инновационных продуктах в сфере с</a:t>
            </a:r>
            <a:r>
              <a:rPr lang="en-GB" sz="1000" dirty="0">
                <a:solidFill>
                  <a:schemeClr val="bg1"/>
                </a:solidFill>
                <a:latin typeface="Montserrat" pitchFamily="2" charset="0"/>
              </a:rPr>
              <a:t>/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х </a:t>
            </a:r>
            <a:r>
              <a:rPr lang="ru-RU" sz="1000" kern="0" dirty="0">
                <a:solidFill>
                  <a:srgbClr val="FFFFFF"/>
                </a:solidFill>
                <a:latin typeface="Montserrat" pitchFamily="2" charset="0"/>
                <a:ea typeface="Tahoma"/>
                <a:cs typeface="Tahoma"/>
              </a:rPr>
              <a:t>экспертные сессии, уникальные форматы </a:t>
            </a:r>
          </a:p>
          <a:p>
            <a:pPr marL="228594" indent="-228594" defTabSz="914377">
              <a:spcAft>
                <a:spcPts val="300"/>
              </a:spcAft>
              <a:buClr>
                <a:srgbClr val="6BC067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1000" kern="0" dirty="0">
                <a:solidFill>
                  <a:srgbClr val="FFFFFF"/>
                </a:solidFill>
                <a:latin typeface="Montserrat" pitchFamily="2" charset="0"/>
                <a:ea typeface="Tahoma"/>
                <a:cs typeface="Tahoma"/>
              </a:rPr>
              <a:t>2023 год:  более 400 участников, более 360 000 просмотров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CB0EB46C-F26A-B474-AB30-F9A541B3AC31}"/>
              </a:ext>
            </a:extLst>
          </p:cNvPr>
          <p:cNvSpPr/>
          <p:nvPr/>
        </p:nvSpPr>
        <p:spPr>
          <a:xfrm>
            <a:off x="2567678" y="2604606"/>
            <a:ext cx="7292220" cy="1119003"/>
          </a:xfrm>
          <a:prstGeom prst="roundRect">
            <a:avLst>
              <a:gd name="adj" fmla="val 10497"/>
            </a:avLst>
          </a:prstGeom>
          <a:solidFill>
            <a:srgbClr val="04143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228594" indent="-228594" defTabSz="914377">
              <a:spcAft>
                <a:spcPts val="300"/>
              </a:spcAft>
              <a:buClr>
                <a:srgbClr val="6BC067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4 ежегодный Data Science-чемпионат для студентов,  завершающий 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0"/>
              </a:rPr>
              <a:t>хакатон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0"/>
              </a:rPr>
              <a:t>AgroCode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0"/>
              </a:rPr>
              <a:t>Hack</a:t>
            </a:r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pPr marL="228594" indent="-228594" defTabSz="914377">
              <a:spcAft>
                <a:spcPts val="300"/>
              </a:spcAft>
              <a:buClr>
                <a:srgbClr val="6BC067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29 лучших команд представили решения прикладных задач для АПК</a:t>
            </a:r>
          </a:p>
          <a:p>
            <a:pPr marL="228594" indent="-228594" defTabSz="914377">
              <a:spcAft>
                <a:spcPts val="300"/>
              </a:spcAft>
              <a:buClr>
                <a:srgbClr val="6BC067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2023 год: более 350 участников, более 200 решений, 450 000 рублей</a:t>
            </a: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BA137F1-A4F6-0E7D-DEE9-BB14FC155EA9}"/>
              </a:ext>
            </a:extLst>
          </p:cNvPr>
          <p:cNvSpPr/>
          <p:nvPr/>
        </p:nvSpPr>
        <p:spPr>
          <a:xfrm>
            <a:off x="2567678" y="3943674"/>
            <a:ext cx="7292220" cy="1119003"/>
          </a:xfrm>
          <a:prstGeom prst="roundRect">
            <a:avLst>
              <a:gd name="adj" fmla="val 10497"/>
            </a:avLst>
          </a:prstGeom>
          <a:solidFill>
            <a:srgbClr val="04143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228594" indent="-228594" defTabSz="914377">
              <a:spcAft>
                <a:spcPts val="300"/>
              </a:spcAft>
              <a:buClr>
                <a:srgbClr val="6BC067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неформальные тематические встречи участников сообщества  с отраслевыми экспертами и приглашенными гостями</a:t>
            </a:r>
          </a:p>
          <a:p>
            <a:pPr marL="228594" indent="-228594" defTabSz="914377">
              <a:spcAft>
                <a:spcPts val="300"/>
              </a:spcAft>
              <a:buClr>
                <a:srgbClr val="6BC067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темы последних встреч: тренды в цифровом 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0"/>
              </a:rPr>
              <a:t>агро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; ИИ и анализ данных в с</a:t>
            </a:r>
            <a:r>
              <a:rPr lang="en-GB" sz="1000" dirty="0">
                <a:solidFill>
                  <a:schemeClr val="bg1"/>
                </a:solidFill>
                <a:latin typeface="Montserrat" pitchFamily="2" charset="0"/>
              </a:rPr>
              <a:t>/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х</a:t>
            </a:r>
          </a:p>
          <a:p>
            <a:pPr marL="228594" indent="-228594" defTabSz="914377">
              <a:spcAft>
                <a:spcPts val="300"/>
              </a:spcAft>
              <a:buClr>
                <a:srgbClr val="6BC067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2023 год: 11 спикеров, более 150 гостей, более 100 участников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0EF130-912B-2D26-B530-177791C6322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045" t="32627" r="-9712" b="-158"/>
          <a:stretch/>
        </p:blipFill>
        <p:spPr>
          <a:xfrm>
            <a:off x="10690560" y="1548298"/>
            <a:ext cx="2333840" cy="2077820"/>
          </a:xfrm>
          <a:prstGeom prst="flowChartPreparation">
            <a:avLst/>
          </a:prstGeom>
        </p:spPr>
      </p:pic>
      <p:sp>
        <p:nvSpPr>
          <p:cNvPr id="26" name="Шестиугольник 187">
            <a:extLst>
              <a:ext uri="{FF2B5EF4-FFF2-40B4-BE49-F238E27FC236}">
                <a16:creationId xmlns:a16="http://schemas.microsoft.com/office/drawing/2014/main" id="{B302BF45-6705-B06C-B525-61013E80499E}"/>
              </a:ext>
            </a:extLst>
          </p:cNvPr>
          <p:cNvSpPr/>
          <p:nvPr/>
        </p:nvSpPr>
        <p:spPr>
          <a:xfrm>
            <a:off x="10495360" y="1144115"/>
            <a:ext cx="1468708" cy="1330392"/>
          </a:xfrm>
          <a:prstGeom prst="hexagon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45967">
              <a:defRPr/>
            </a:pPr>
            <a:endParaRPr lang="ru-RU" sz="2133" dirty="0">
              <a:solidFill>
                <a:srgbClr val="FFFFFF"/>
              </a:solidFill>
              <a:latin typeface="Montserrat" pitchFamily="2" charset="0"/>
              <a:cs typeface="Calibri Light" panose="020F030202020403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ED9C8E43-368C-67EC-52E8-FA675D0DB12D}"/>
              </a:ext>
            </a:extLst>
          </p:cNvPr>
          <p:cNvSpPr/>
          <p:nvPr/>
        </p:nvSpPr>
        <p:spPr>
          <a:xfrm>
            <a:off x="2567678" y="5302882"/>
            <a:ext cx="7292220" cy="1119003"/>
          </a:xfrm>
          <a:prstGeom prst="roundRect">
            <a:avLst>
              <a:gd name="adj" fmla="val 10497"/>
            </a:avLst>
          </a:prstGeom>
          <a:solidFill>
            <a:srgbClr val="04143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157476" indent="-157476" defTabSz="914377">
              <a:spcAft>
                <a:spcPts val="300"/>
              </a:spcAft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4 ежегодный онлайн-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0"/>
              </a:rPr>
              <a:t>хакатон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 для разработчиков и</a:t>
            </a:r>
            <a:r>
              <a:rPr lang="en-GB" sz="1000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аналитиков</a:t>
            </a:r>
          </a:p>
          <a:p>
            <a:pPr marL="157476" indent="-157476" defTabSz="914377">
              <a:spcAft>
                <a:spcPts val="300"/>
              </a:spcAft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3 технологические задачи, 40 часов на решение</a:t>
            </a:r>
          </a:p>
          <a:p>
            <a:pPr marL="157476" indent="-157476" defTabSz="914377">
              <a:spcAft>
                <a:spcPts val="300"/>
              </a:spcAft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тема последнего соревнования: создание новых отечественных технологических продуктов и решений для сельского хозяйства</a:t>
            </a:r>
          </a:p>
          <a:p>
            <a:pPr marL="157476" indent="-157476" defTabSz="914377">
              <a:spcAft>
                <a:spcPts val="300"/>
              </a:spcAft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2023 год: более 850 заявок, 3 победителя, 600 000 рублей</a:t>
            </a:r>
          </a:p>
        </p:txBody>
      </p:sp>
    </p:spTree>
    <p:extLst>
      <p:ext uri="{BB962C8B-B14F-4D97-AF65-F5344CB8AC3E}">
        <p14:creationId xmlns:p14="http://schemas.microsoft.com/office/powerpoint/2010/main" val="79465835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2B9B-2F0D-A34C-E59D-D8B32C23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EEB53AAE-C61B-C19E-C5EF-187F8163FD6E}"/>
              </a:ext>
            </a:extLst>
          </p:cNvPr>
          <p:cNvGrpSpPr/>
          <p:nvPr/>
        </p:nvGrpSpPr>
        <p:grpSpPr>
          <a:xfrm>
            <a:off x="527279" y="2023708"/>
            <a:ext cx="10977540" cy="4283891"/>
            <a:chOff x="527279" y="2023708"/>
            <a:chExt cx="11631118" cy="4283891"/>
          </a:xfrm>
        </p:grpSpPr>
        <p:sp>
          <p:nvSpPr>
            <p:cNvPr id="33" name="Скругленный прямоугольник 32">
              <a:extLst>
                <a:ext uri="{FF2B5EF4-FFF2-40B4-BE49-F238E27FC236}">
                  <a16:creationId xmlns:a16="http://schemas.microsoft.com/office/drawing/2014/main" id="{4AB9F7BD-DCED-3C7F-E9C8-E266F025BAB1}"/>
                </a:ext>
              </a:extLst>
            </p:cNvPr>
            <p:cNvSpPr/>
            <p:nvPr/>
          </p:nvSpPr>
          <p:spPr>
            <a:xfrm>
              <a:off x="527279" y="2023708"/>
              <a:ext cx="3714134" cy="4283891"/>
            </a:xfrm>
            <a:prstGeom prst="roundRect">
              <a:avLst>
                <a:gd name="adj" fmla="val 10497"/>
              </a:avLst>
            </a:prstGeom>
            <a:solidFill>
              <a:srgbClr val="041430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rtlCol="0" anchor="t"/>
            <a:lstStyle/>
            <a:p>
              <a:endParaRPr lang="ru-RU" sz="11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34" name="Скругленный прямоугольник 33">
              <a:extLst>
                <a:ext uri="{FF2B5EF4-FFF2-40B4-BE49-F238E27FC236}">
                  <a16:creationId xmlns:a16="http://schemas.microsoft.com/office/drawing/2014/main" id="{BDCDCF31-3E50-B190-ED64-51E13414FF23}"/>
                </a:ext>
              </a:extLst>
            </p:cNvPr>
            <p:cNvSpPr/>
            <p:nvPr/>
          </p:nvSpPr>
          <p:spPr>
            <a:xfrm>
              <a:off x="4485771" y="2023708"/>
              <a:ext cx="3714134" cy="4283891"/>
            </a:xfrm>
            <a:prstGeom prst="roundRect">
              <a:avLst>
                <a:gd name="adj" fmla="val 10497"/>
              </a:avLst>
            </a:prstGeom>
            <a:solidFill>
              <a:srgbClr val="041430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rtlCol="0" anchor="t"/>
            <a:lstStyle/>
            <a:p>
              <a:endParaRPr lang="ru-RU" sz="11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43" name="Скругленный прямоугольник 42">
              <a:extLst>
                <a:ext uri="{FF2B5EF4-FFF2-40B4-BE49-F238E27FC236}">
                  <a16:creationId xmlns:a16="http://schemas.microsoft.com/office/drawing/2014/main" id="{C76A73A0-9992-1B4D-B795-85AA064CF778}"/>
                </a:ext>
              </a:extLst>
            </p:cNvPr>
            <p:cNvSpPr/>
            <p:nvPr/>
          </p:nvSpPr>
          <p:spPr>
            <a:xfrm>
              <a:off x="8444263" y="2023708"/>
              <a:ext cx="3714134" cy="4283891"/>
            </a:xfrm>
            <a:prstGeom prst="roundRect">
              <a:avLst>
                <a:gd name="adj" fmla="val 10497"/>
              </a:avLst>
            </a:prstGeom>
            <a:solidFill>
              <a:srgbClr val="041430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rtlCol="0" anchor="t"/>
            <a:lstStyle/>
            <a:p>
              <a:endParaRPr lang="ru-RU" sz="11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9419143-282A-FDDC-B539-F3BFCBD53C52}"/>
              </a:ext>
            </a:extLst>
          </p:cNvPr>
          <p:cNvSpPr txBox="1"/>
          <p:nvPr/>
        </p:nvSpPr>
        <p:spPr>
          <a:xfrm>
            <a:off x="4980940" y="2387375"/>
            <a:ext cx="3389964" cy="338552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Montserrat Light"/>
                <a:cs typeface="Calibri Light"/>
              </a:rPr>
              <a:t>Дайджесты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12C5B-3A35-6BC6-BACF-C7AE7DF2FDF4}"/>
              </a:ext>
            </a:extLst>
          </p:cNvPr>
          <p:cNvSpPr txBox="1"/>
          <p:nvPr/>
        </p:nvSpPr>
        <p:spPr>
          <a:xfrm>
            <a:off x="1314374" y="2377572"/>
            <a:ext cx="2524595" cy="338552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Montserrat Light"/>
                <a:cs typeface="Calibri Light"/>
              </a:rPr>
              <a:t>Аналитика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3A942E-9F9B-EB59-F4B2-65193113822A}"/>
              </a:ext>
            </a:extLst>
          </p:cNvPr>
          <p:cNvSpPr txBox="1"/>
          <p:nvPr/>
        </p:nvSpPr>
        <p:spPr>
          <a:xfrm>
            <a:off x="8685487" y="2387459"/>
            <a:ext cx="4088166" cy="338552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Montserrat Light"/>
                <a:cs typeface="Calibri Light"/>
              </a:rPr>
              <a:t>Инфографика</a:t>
            </a:r>
          </a:p>
        </p:txBody>
      </p:sp>
      <p:pic>
        <p:nvPicPr>
          <p:cNvPr id="29" name="Рисунок 28" descr="Блог контур">
            <a:extLst>
              <a:ext uri="{FF2B5EF4-FFF2-40B4-BE49-F238E27FC236}">
                <a16:creationId xmlns:a16="http://schemas.microsoft.com/office/drawing/2014/main" id="{E6B586EF-F73D-09F9-DDC6-CD083DB2F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778" y="2201827"/>
            <a:ext cx="696133" cy="696133"/>
          </a:xfrm>
          <a:prstGeom prst="rect">
            <a:avLst/>
          </a:prstGeom>
        </p:spPr>
      </p:pic>
      <p:sp>
        <p:nvSpPr>
          <p:cNvPr id="47" name="TextBox 15">
            <a:extLst>
              <a:ext uri="{FF2B5EF4-FFF2-40B4-BE49-F238E27FC236}">
                <a16:creationId xmlns:a16="http://schemas.microsoft.com/office/drawing/2014/main" id="{244D5BC3-134A-3AA6-9CB7-FF9E11A80ED1}"/>
              </a:ext>
            </a:extLst>
          </p:cNvPr>
          <p:cNvSpPr txBox="1"/>
          <p:nvPr/>
        </p:nvSpPr>
        <p:spPr>
          <a:xfrm>
            <a:off x="8118825" y="2986376"/>
            <a:ext cx="2641659" cy="455639"/>
          </a:xfrm>
          <a:prstGeom prst="rect">
            <a:avLst/>
          </a:prstGeom>
          <a:noFill/>
        </p:spPr>
        <p:txBody>
          <a:bodyPr wrap="square" lIns="100711" tIns="50356" rIns="100711" bIns="50356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50" dirty="0">
                <a:solidFill>
                  <a:schemeClr val="bg1"/>
                </a:solidFill>
                <a:latin typeface="Montserrat Light"/>
                <a:cs typeface="Calibri Light"/>
              </a:rPr>
              <a:t>Количественная аналитика рынка и </a:t>
            </a:r>
            <a:r>
              <a:rPr lang="ru-RU" sz="1150" dirty="0" err="1">
                <a:solidFill>
                  <a:schemeClr val="bg1"/>
                </a:solidFill>
                <a:latin typeface="Montserrat Light"/>
                <a:cs typeface="Calibri Light"/>
              </a:rPr>
              <a:t>дэшборды</a:t>
            </a:r>
            <a:endParaRPr lang="ru-RU" sz="1150" dirty="0" err="1">
              <a:solidFill>
                <a:schemeClr val="bg1"/>
              </a:solidFill>
              <a:latin typeface="Montserrat Light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18E7DF-F5BE-2AE6-7C8F-6AED0521E3E6}"/>
              </a:ext>
            </a:extLst>
          </p:cNvPr>
          <p:cNvSpPr txBox="1"/>
          <p:nvPr/>
        </p:nvSpPr>
        <p:spPr>
          <a:xfrm>
            <a:off x="422639" y="381186"/>
            <a:ext cx="10268185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9BDB53"/>
                </a:solidFill>
                <a:latin typeface="Montserrat"/>
                <a:ea typeface="+mn-lt"/>
                <a:cs typeface="+mn-lt"/>
              </a:rPr>
              <a:t>ПОМОГАЕМ ПОЛУЧАТЬ ЭКСПЕРТИЗУ</a:t>
            </a:r>
            <a:endParaRPr lang="en-US" sz="2400" dirty="0"/>
          </a:p>
        </p:txBody>
      </p:sp>
      <p:sp>
        <p:nvSpPr>
          <p:cNvPr id="3" name="Скругленный прямоугольник 30">
            <a:extLst>
              <a:ext uri="{FF2B5EF4-FFF2-40B4-BE49-F238E27FC236}">
                <a16:creationId xmlns:a16="http://schemas.microsoft.com/office/drawing/2014/main" id="{2020EE60-811A-D99A-9EE0-E6AA4F7320DF}"/>
              </a:ext>
            </a:extLst>
          </p:cNvPr>
          <p:cNvSpPr/>
          <p:nvPr/>
        </p:nvSpPr>
        <p:spPr>
          <a:xfrm>
            <a:off x="422639" y="1008722"/>
            <a:ext cx="1909352" cy="759967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6BA844"/>
                </a:solidFill>
                <a:latin typeface="Montserrat"/>
                <a:cs typeface="Calibri Light"/>
              </a:rPr>
              <a:t>30+</a:t>
            </a:r>
            <a:endParaRPr lang="ru-RU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/>
              </a:rPr>
              <a:t>аналитических отчетов</a:t>
            </a:r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Скругленный прямоугольник 30">
            <a:extLst>
              <a:ext uri="{FF2B5EF4-FFF2-40B4-BE49-F238E27FC236}">
                <a16:creationId xmlns:a16="http://schemas.microsoft.com/office/drawing/2014/main" id="{5345D7A5-92B0-B337-8241-72412C5EC6A3}"/>
              </a:ext>
            </a:extLst>
          </p:cNvPr>
          <p:cNvSpPr/>
          <p:nvPr/>
        </p:nvSpPr>
        <p:spPr>
          <a:xfrm>
            <a:off x="2740404" y="1008722"/>
            <a:ext cx="1909352" cy="759967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6BA844"/>
                </a:solidFill>
                <a:latin typeface="Montserrat"/>
                <a:cs typeface="Calibri Light"/>
              </a:rPr>
              <a:t>25+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/>
                <a:cs typeface="Calibri Light"/>
              </a:rPr>
              <a:t>дайджестов</a:t>
            </a:r>
            <a:endParaRPr lang="ru-RU" sz="1200" dirty="0">
              <a:solidFill>
                <a:schemeClr val="bg1"/>
              </a:solidFill>
              <a:latin typeface="Montserrat" pitchFamily="2" charset="0"/>
              <a:cs typeface="Calibri Light"/>
            </a:endParaRPr>
          </a:p>
        </p:txBody>
      </p:sp>
      <p:sp>
        <p:nvSpPr>
          <p:cNvPr id="13" name="Скругленный прямоугольник 30">
            <a:extLst>
              <a:ext uri="{FF2B5EF4-FFF2-40B4-BE49-F238E27FC236}">
                <a16:creationId xmlns:a16="http://schemas.microsoft.com/office/drawing/2014/main" id="{B8E8C4E3-A1BB-5292-B37B-1BA50304CC6A}"/>
              </a:ext>
            </a:extLst>
          </p:cNvPr>
          <p:cNvSpPr/>
          <p:nvPr/>
        </p:nvSpPr>
        <p:spPr>
          <a:xfrm>
            <a:off x="5052465" y="1008722"/>
            <a:ext cx="1909352" cy="759967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>
                <a:solidFill>
                  <a:srgbClr val="6BA844"/>
                </a:solidFill>
                <a:latin typeface="Montserrat"/>
                <a:cs typeface="Calibri Light"/>
              </a:rPr>
              <a:t>20+</a:t>
            </a:r>
            <a:endParaRPr lang="ru-RU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/>
              </a:rPr>
              <a:t>инфографик</a:t>
            </a:r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2" name="Скругленный прямоугольник 30">
            <a:extLst>
              <a:ext uri="{FF2B5EF4-FFF2-40B4-BE49-F238E27FC236}">
                <a16:creationId xmlns:a16="http://schemas.microsoft.com/office/drawing/2014/main" id="{D4D659F9-CAE2-5F49-1CA3-DDC59A099922}"/>
              </a:ext>
            </a:extLst>
          </p:cNvPr>
          <p:cNvSpPr/>
          <p:nvPr/>
        </p:nvSpPr>
        <p:spPr>
          <a:xfrm>
            <a:off x="7364526" y="1008722"/>
            <a:ext cx="1909352" cy="759967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6BA844"/>
                </a:solidFill>
                <a:latin typeface="Montserrat"/>
                <a:cs typeface="Calibri Light"/>
              </a:rPr>
              <a:t>5</a:t>
            </a:r>
            <a:endParaRPr lang="ru-RU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/>
              </a:rPr>
              <a:t>исследований рынка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DD29F205-D8E0-ACB6-E935-ADFD95FF16C7}"/>
              </a:ext>
            </a:extLst>
          </p:cNvPr>
          <p:cNvCxnSpPr/>
          <p:nvPr/>
        </p:nvCxnSpPr>
        <p:spPr>
          <a:xfrm>
            <a:off x="620439" y="2903570"/>
            <a:ext cx="3222899" cy="0"/>
          </a:xfrm>
          <a:prstGeom prst="line">
            <a:avLst/>
          </a:prstGeom>
          <a:ln w="6350">
            <a:solidFill>
              <a:srgbClr val="9CDB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B05F5586-4272-86AA-33D3-680373C33AEC}"/>
              </a:ext>
            </a:extLst>
          </p:cNvPr>
          <p:cNvCxnSpPr/>
          <p:nvPr/>
        </p:nvCxnSpPr>
        <p:spPr>
          <a:xfrm>
            <a:off x="4366088" y="2903570"/>
            <a:ext cx="3222899" cy="0"/>
          </a:xfrm>
          <a:prstGeom prst="line">
            <a:avLst/>
          </a:prstGeom>
          <a:ln w="6350">
            <a:solidFill>
              <a:srgbClr val="9CDB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47B5AB36-D15D-2E7D-960C-A73187716D35}"/>
              </a:ext>
            </a:extLst>
          </p:cNvPr>
          <p:cNvCxnSpPr/>
          <p:nvPr/>
        </p:nvCxnSpPr>
        <p:spPr>
          <a:xfrm>
            <a:off x="8126025" y="2903570"/>
            <a:ext cx="3222899" cy="0"/>
          </a:xfrm>
          <a:prstGeom prst="line">
            <a:avLst/>
          </a:prstGeom>
          <a:ln w="6350">
            <a:solidFill>
              <a:srgbClr val="9CDB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Bar chart with solid fill">
            <a:extLst>
              <a:ext uri="{FF2B5EF4-FFF2-40B4-BE49-F238E27FC236}">
                <a16:creationId xmlns:a16="http://schemas.microsoft.com/office/drawing/2014/main" id="{3842B156-99EB-A3F1-3723-6817C06BC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8121" y="2183970"/>
            <a:ext cx="688384" cy="681926"/>
          </a:xfrm>
          <a:prstGeom prst="rect">
            <a:avLst/>
          </a:prstGeom>
        </p:spPr>
      </p:pic>
      <p:pic>
        <p:nvPicPr>
          <p:cNvPr id="5" name="Graphic 4" descr="Daily calendar with solid fill">
            <a:extLst>
              <a:ext uri="{FF2B5EF4-FFF2-40B4-BE49-F238E27FC236}">
                <a16:creationId xmlns:a16="http://schemas.microsoft.com/office/drawing/2014/main" id="{C69BDFEF-4729-5DB7-64B4-FD69FACD7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63325" y="2171054"/>
            <a:ext cx="714213" cy="694840"/>
          </a:xfrm>
          <a:prstGeom prst="rect">
            <a:avLst/>
          </a:prstGeom>
        </p:spPr>
      </p:pic>
      <p:pic>
        <p:nvPicPr>
          <p:cNvPr id="14" name="Picture 13" descr="A screenshot of a graph&#10;&#10;Description automatically generated">
            <a:extLst>
              <a:ext uri="{FF2B5EF4-FFF2-40B4-BE49-F238E27FC236}">
                <a16:creationId xmlns:a16="http://schemas.microsoft.com/office/drawing/2014/main" id="{352DD369-EE19-F100-19B4-CADA8C15BAA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28" t="19145" r="37035" b="240"/>
          <a:stretch/>
        </p:blipFill>
        <p:spPr>
          <a:xfrm>
            <a:off x="8010042" y="3681934"/>
            <a:ext cx="3506335" cy="2643217"/>
          </a:xfrm>
          <a:prstGeom prst="round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A2A03796-8389-58B1-22DB-597845019299}"/>
              </a:ext>
            </a:extLst>
          </p:cNvPr>
          <p:cNvSpPr txBox="1"/>
          <p:nvPr/>
        </p:nvSpPr>
        <p:spPr>
          <a:xfrm>
            <a:off x="4244248" y="2954086"/>
            <a:ext cx="2887048" cy="455639"/>
          </a:xfrm>
          <a:prstGeom prst="rect">
            <a:avLst/>
          </a:prstGeom>
          <a:noFill/>
        </p:spPr>
        <p:txBody>
          <a:bodyPr wrap="square" lIns="100711" tIns="50356" rIns="100711" bIns="50356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50" dirty="0">
                <a:solidFill>
                  <a:schemeClr val="bg1"/>
                </a:solidFill>
                <a:latin typeface="Montserrat Light"/>
                <a:cs typeface="Calibri Light"/>
              </a:rPr>
              <a:t>Главные события агротехнологий за последние месяцы</a:t>
            </a:r>
            <a:endParaRPr lang="en-US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5A07FD-9EE9-CC64-089F-76E39EAF0187}"/>
              </a:ext>
            </a:extLst>
          </p:cNvPr>
          <p:cNvSpPr txBox="1"/>
          <p:nvPr/>
        </p:nvSpPr>
        <p:spPr>
          <a:xfrm>
            <a:off x="524654" y="2986374"/>
            <a:ext cx="2887048" cy="455639"/>
          </a:xfrm>
          <a:prstGeom prst="rect">
            <a:avLst/>
          </a:prstGeom>
          <a:noFill/>
        </p:spPr>
        <p:txBody>
          <a:bodyPr wrap="square" lIns="100711" tIns="50356" rIns="100711" bIns="50356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50" dirty="0">
                <a:solidFill>
                  <a:schemeClr val="bg1"/>
                </a:solidFill>
                <a:latin typeface="Montserrat Light"/>
                <a:cs typeface="Calibri Light"/>
              </a:rPr>
              <a:t>Тренды и инсайты рынка агротехнологий и </a:t>
            </a:r>
            <a:r>
              <a:rPr lang="ru-RU" sz="1150" dirty="0" err="1">
                <a:solidFill>
                  <a:schemeClr val="bg1"/>
                </a:solidFill>
                <a:latin typeface="Montserrat Light"/>
                <a:cs typeface="Calibri Light"/>
              </a:rPr>
              <a:t>финтеха</a:t>
            </a:r>
          </a:p>
        </p:txBody>
      </p:sp>
      <p:pic>
        <p:nvPicPr>
          <p:cNvPr id="17" name="Picture 16" descr="A red and yellow apple in a glass container&#10;&#10;Description automatically generated">
            <a:extLst>
              <a:ext uri="{FF2B5EF4-FFF2-40B4-BE49-F238E27FC236}">
                <a16:creationId xmlns:a16="http://schemas.microsoft.com/office/drawing/2014/main" id="{80B4DC17-2D42-951A-D9AA-EA0096C8434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74" t="793" r="355" b="35831"/>
          <a:stretch/>
        </p:blipFill>
        <p:spPr>
          <a:xfrm>
            <a:off x="418313" y="3700820"/>
            <a:ext cx="3603329" cy="2619484"/>
          </a:xfrm>
          <a:prstGeom prst="roundRect">
            <a:avLst/>
          </a:prstGeom>
        </p:spPr>
      </p:pic>
      <p:pic>
        <p:nvPicPr>
          <p:cNvPr id="19" name="Picture 18" descr="A green and white background with text&#10;&#10;Description automatically generated">
            <a:extLst>
              <a:ext uri="{FF2B5EF4-FFF2-40B4-BE49-F238E27FC236}">
                <a16:creationId xmlns:a16="http://schemas.microsoft.com/office/drawing/2014/main" id="{30984051-8F6F-927A-3031-585320B7C2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7110" y="3651142"/>
            <a:ext cx="3591136" cy="266829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5392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1FC6D-914B-2E34-6142-3BA082920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54FAB82C-91A7-832C-A5FB-13E23727105C}"/>
              </a:ext>
            </a:extLst>
          </p:cNvPr>
          <p:cNvSpPr txBox="1"/>
          <p:nvPr/>
        </p:nvSpPr>
        <p:spPr>
          <a:xfrm>
            <a:off x="16448318" y="893804"/>
            <a:ext cx="3389964" cy="338552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  <a:t>Акселератор для студентов</a:t>
            </a:r>
            <a:endParaRPr lang="en-US" sz="3524" dirty="0"/>
          </a:p>
        </p:txBody>
      </p:sp>
      <p:pic>
        <p:nvPicPr>
          <p:cNvPr id="55" name="Рисунок 17" descr="Квадратная академическая шапочка контур">
            <a:extLst>
              <a:ext uri="{FF2B5EF4-FFF2-40B4-BE49-F238E27FC236}">
                <a16:creationId xmlns:a16="http://schemas.microsoft.com/office/drawing/2014/main" id="{4208A8CE-6572-2BB8-C7E2-17E65E845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92284" y="188792"/>
            <a:ext cx="696133" cy="696133"/>
          </a:xfrm>
          <a:prstGeom prst="rect">
            <a:avLst/>
          </a:prstGeom>
        </p:spPr>
      </p:pic>
      <p:pic>
        <p:nvPicPr>
          <p:cNvPr id="59" name="Рисунок 25" descr="Школьник контур">
            <a:extLst>
              <a:ext uri="{FF2B5EF4-FFF2-40B4-BE49-F238E27FC236}">
                <a16:creationId xmlns:a16="http://schemas.microsoft.com/office/drawing/2014/main" id="{31DD9F8D-12E0-658E-6FF4-E419D00F1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07700" y="198695"/>
            <a:ext cx="696133" cy="696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9CF3D-88CF-57C1-A382-B6A61F9E5986}"/>
              </a:ext>
            </a:extLst>
          </p:cNvPr>
          <p:cNvSpPr txBox="1"/>
          <p:nvPr/>
        </p:nvSpPr>
        <p:spPr>
          <a:xfrm>
            <a:off x="20456374" y="864041"/>
            <a:ext cx="3389964" cy="584773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  <a:t>Конкурс для молодых ученых в области агротехнологий</a:t>
            </a:r>
            <a:endParaRPr lang="en-US" sz="3524"/>
          </a:p>
        </p:txBody>
      </p:sp>
      <p:pic>
        <p:nvPicPr>
          <p:cNvPr id="7" name="Рисунок 6" descr="Ученый мужской контур">
            <a:extLst>
              <a:ext uri="{FF2B5EF4-FFF2-40B4-BE49-F238E27FC236}">
                <a16:creationId xmlns:a16="http://schemas.microsoft.com/office/drawing/2014/main" id="{CE255657-6444-7645-BB0B-B21414FA9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883601" y="247609"/>
            <a:ext cx="696133" cy="696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C5B582-14C9-7D58-9322-0E37ECC46D8B}"/>
              </a:ext>
            </a:extLst>
          </p:cNvPr>
          <p:cNvSpPr txBox="1"/>
          <p:nvPr/>
        </p:nvSpPr>
        <p:spPr>
          <a:xfrm>
            <a:off x="16554152" y="1434365"/>
            <a:ext cx="3389963" cy="1902790"/>
          </a:xfrm>
          <a:prstGeom prst="rect">
            <a:avLst/>
          </a:prstGeom>
          <a:noFill/>
        </p:spPr>
        <p:txBody>
          <a:bodyPr wrap="square" lIns="83019" tIns="41510" rIns="83019" bIns="41510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80" dirty="0">
              <a:solidFill>
                <a:srgbClr val="6BA844"/>
              </a:solidFill>
              <a:latin typeface="Montserrat Light" panose="00000400000000000000" pitchFamily="2" charset="-52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Акселерация под руководством менторов </a:t>
            </a:r>
          </a:p>
          <a:p>
            <a:pPr marL="228301" indent="-228301">
              <a:buFont typeface="Wingdings" panose="05000000000000000000" pitchFamily="2" charset="2"/>
              <a:buChar char="§"/>
            </a:pPr>
            <a:endParaRPr lang="ru-RU" sz="1180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Лекции по актуальным темам бизнеса и стартап-индустрии </a:t>
            </a:r>
          </a:p>
          <a:p>
            <a:pPr marL="228301" indent="-228301">
              <a:buFont typeface="Wingdings" panose="05000000000000000000" pitchFamily="2" charset="2"/>
              <a:buChar char="§"/>
            </a:pPr>
            <a:endParaRPr lang="ru-RU" sz="1180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Агротех, IT-решения для экосистемы РСХБ и стартапы, развивающие с/х</a:t>
            </a:r>
          </a:p>
          <a:p>
            <a:endParaRPr lang="ru-RU" sz="12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E985C7-6C66-1E86-A09D-511D34C419A0}"/>
              </a:ext>
            </a:extLst>
          </p:cNvPr>
          <p:cNvSpPr txBox="1"/>
          <p:nvPr/>
        </p:nvSpPr>
        <p:spPr>
          <a:xfrm>
            <a:off x="20522689" y="1433616"/>
            <a:ext cx="3536540" cy="1902790"/>
          </a:xfrm>
          <a:prstGeom prst="rect">
            <a:avLst/>
          </a:prstGeom>
          <a:noFill/>
        </p:spPr>
        <p:txBody>
          <a:bodyPr wrap="square" lIns="83019" tIns="41510" rIns="83019" bIns="41510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r>
              <a:rPr lang="ru-RU" sz="1150" dirty="0">
                <a:solidFill>
                  <a:schemeClr val="bg1"/>
                </a:solidFill>
                <a:latin typeface="Montserrat Light"/>
              </a:rPr>
              <a:t>Прикладные и фундаментальные разработки, развивающие АПК:</a:t>
            </a:r>
            <a:endParaRPr lang="ru-RU" sz="1150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Генетика и селекция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Цифровые решения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Биотехнологии</a:t>
            </a:r>
          </a:p>
          <a:p>
            <a:endParaRPr lang="ru-RU" sz="1180" dirty="0">
              <a:solidFill>
                <a:schemeClr val="bg1"/>
              </a:solidFill>
              <a:latin typeface="Montserrat Light"/>
            </a:endParaRP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Привлечение инвестиций, денежные призы и информационная поддержка</a:t>
            </a:r>
          </a:p>
          <a:p>
            <a:endParaRPr lang="ru-RU" sz="1180" dirty="0">
              <a:solidFill>
                <a:srgbClr val="9BDB53"/>
              </a:solidFill>
              <a:latin typeface="Montserrat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09CDE8-019B-1BCB-0372-37B2E2B81B75}"/>
              </a:ext>
            </a:extLst>
          </p:cNvPr>
          <p:cNvSpPr txBox="1"/>
          <p:nvPr/>
        </p:nvSpPr>
        <p:spPr>
          <a:xfrm>
            <a:off x="422639" y="381186"/>
            <a:ext cx="10268185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 defTabSz="476514">
              <a:defRPr/>
            </a:pPr>
            <a:r>
              <a:rPr lang="ru-RU" sz="2400" b="1" dirty="0">
                <a:solidFill>
                  <a:srgbClr val="92D050"/>
                </a:solidFill>
                <a:latin typeface="Montserrat"/>
                <a:ea typeface="+mn-lt"/>
                <a:cs typeface="+mn-lt"/>
              </a:rPr>
              <a:t>ВЫВОДИМ ВСЕ САМОЕ ИНТЕРЕСНОЕ В ЦИФРУ</a:t>
            </a:r>
          </a:p>
        </p:txBody>
      </p:sp>
      <p:sp>
        <p:nvSpPr>
          <p:cNvPr id="35" name="Прямоугольник 11">
            <a:extLst>
              <a:ext uri="{FF2B5EF4-FFF2-40B4-BE49-F238E27FC236}">
                <a16:creationId xmlns:a16="http://schemas.microsoft.com/office/drawing/2014/main" id="{BA18208A-EE76-013F-CCDE-2C59AAB01D38}"/>
              </a:ext>
            </a:extLst>
          </p:cNvPr>
          <p:cNvSpPr/>
          <p:nvPr/>
        </p:nvSpPr>
        <p:spPr>
          <a:xfrm>
            <a:off x="1131236" y="2120094"/>
            <a:ext cx="720080" cy="64755"/>
          </a:xfrm>
          <a:prstGeom prst="rect">
            <a:avLst/>
          </a:prstGeom>
          <a:solidFill>
            <a:srgbClr val="1E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0"/>
            </a:endParaRPr>
          </a:p>
        </p:txBody>
      </p:sp>
      <p:pic>
        <p:nvPicPr>
          <p:cNvPr id="39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BACE229-1469-5FF3-A702-30965DDF1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3380" y="2493638"/>
            <a:ext cx="1412338" cy="14123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Интернет ">
            <a:extLst>
              <a:ext uri="{FF2B5EF4-FFF2-40B4-BE49-F238E27FC236}">
                <a16:creationId xmlns:a16="http://schemas.microsoft.com/office/drawing/2014/main" id="{F907593F-1A07-5621-D421-3C52AE6D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7708" y="3275568"/>
            <a:ext cx="480000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76DE10-CEE5-B990-8B18-3AAF598DA98B}"/>
              </a:ext>
            </a:extLst>
          </p:cNvPr>
          <p:cNvSpPr txBox="1"/>
          <p:nvPr/>
        </p:nvSpPr>
        <p:spPr>
          <a:xfrm>
            <a:off x="1352451" y="1968551"/>
            <a:ext cx="7671964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" pitchFamily="2" charset="0"/>
              </a:rPr>
              <a:t>Инфографика, аналитика, регулярные отчеты и дайджесты, рейтинги и тренды рынка </a:t>
            </a:r>
          </a:p>
          <a:p>
            <a:r>
              <a:rPr lang="ru-RU" sz="1400" dirty="0">
                <a:solidFill>
                  <a:schemeClr val="bg1"/>
                </a:solidFill>
                <a:latin typeface="Montserrat" pitchFamily="2" charset="0"/>
              </a:rPr>
              <a:t> </a:t>
            </a:r>
          </a:p>
          <a:p>
            <a:r>
              <a:rPr lang="ru-RU" sz="1400" i="0" dirty="0">
                <a:solidFill>
                  <a:schemeClr val="bg1"/>
                </a:solidFill>
                <a:effectLst/>
                <a:latin typeface="Montserrat" pitchFamily="2" charset="0"/>
              </a:rPr>
              <a:t>Опубликован первый короткометражный фильм «Своё родное. История создания»</a:t>
            </a:r>
            <a:endParaRPr lang="ru-RU" sz="1400" dirty="0">
              <a:solidFill>
                <a:schemeClr val="bg1"/>
              </a:solidFill>
              <a:latin typeface="Montserrat" pitchFamily="2" charset="0"/>
            </a:endParaRPr>
          </a:p>
          <a:p>
            <a:endParaRPr lang="ru-RU" sz="14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Montserrat" pitchFamily="2" charset="0"/>
              </a:rPr>
              <a:t>Запуск акселераторов и конкурсов на платформе</a:t>
            </a:r>
          </a:p>
          <a:p>
            <a:endParaRPr lang="ru-RU" sz="14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Montserrat" pitchFamily="2" charset="0"/>
              </a:rPr>
              <a:t>Партнерские исследования</a:t>
            </a:r>
          </a:p>
          <a:p>
            <a:endParaRPr lang="ru-RU" sz="14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Montserrat" pitchFamily="2" charset="0"/>
              </a:rPr>
              <a:t>Информационная площадка для стартапов и инвесторов</a:t>
            </a:r>
          </a:p>
          <a:p>
            <a:endParaRPr lang="ru-RU" sz="1400" b="1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Montserrat" pitchFamily="2" charset="0"/>
              </a:rPr>
              <a:t>Сервис расчета финансовых моделей для стартапов</a:t>
            </a:r>
          </a:p>
          <a:p>
            <a:endParaRPr lang="ru-RU" sz="14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Montserrat" pitchFamily="2" charset="0"/>
              </a:rPr>
              <a:t>Витрина патентов, Окно инноваций, Витрина Стартапов</a:t>
            </a:r>
            <a:endParaRPr lang="ru-RU" sz="1400" dirty="0">
              <a:solidFill>
                <a:srgbClr val="6BA845"/>
              </a:solidFill>
              <a:latin typeface="Montserrat" pitchFamily="2" charset="0"/>
            </a:endParaRPr>
          </a:p>
          <a:p>
            <a:endParaRPr lang="ru-RU" sz="14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Montserrat" pitchFamily="2" charset="0"/>
              </a:rPr>
              <a:t>Инструменты для профессионального нетворкинга </a:t>
            </a:r>
          </a:p>
          <a:p>
            <a:endParaRPr lang="ru-RU" sz="14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Montserrat" pitchFamily="2" charset="0"/>
              </a:rPr>
              <a:t> </a:t>
            </a:r>
          </a:p>
        </p:txBody>
      </p:sp>
      <p:pic>
        <p:nvPicPr>
          <p:cNvPr id="3" name="Picture 4" descr="Поле пшеницы » ImagesBase - Обои для рабочего стола">
            <a:extLst>
              <a:ext uri="{FF2B5EF4-FFF2-40B4-BE49-F238E27FC236}">
                <a16:creationId xmlns:a16="http://schemas.microsoft.com/office/drawing/2014/main" id="{226B3CD8-5E1A-A88A-0FB6-6C0A5586C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t="192" r="6943" b="-192"/>
          <a:stretch/>
        </p:blipFill>
        <p:spPr bwMode="auto">
          <a:xfrm>
            <a:off x="8943923" y="5566674"/>
            <a:ext cx="1229536" cy="997794"/>
          </a:xfrm>
          <a:prstGeom prst="flowChartPreparati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Агротех в Марокко: какие стартапы эта страна дала миру / Хабр">
            <a:extLst>
              <a:ext uri="{FF2B5EF4-FFF2-40B4-BE49-F238E27FC236}">
                <a16:creationId xmlns:a16="http://schemas.microsoft.com/office/drawing/2014/main" id="{359E761A-9273-7D37-DE7A-E2C8E9C68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3" r="18315"/>
          <a:stretch/>
        </p:blipFill>
        <p:spPr bwMode="auto">
          <a:xfrm>
            <a:off x="10192488" y="4430679"/>
            <a:ext cx="1981270" cy="1652967"/>
          </a:xfrm>
          <a:prstGeom prst="flowChartPreparati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DF3F63-F0B5-1FBF-EEB3-93E633C486FC}"/>
              </a:ext>
            </a:extLst>
          </p:cNvPr>
          <p:cNvSpPr txBox="1"/>
          <p:nvPr/>
        </p:nvSpPr>
        <p:spPr>
          <a:xfrm>
            <a:off x="1036694" y="1943891"/>
            <a:ext cx="2926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BA844"/>
                </a:solidFill>
                <a:latin typeface="Montserrat" pitchFamily="2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D19364-633F-3E11-5109-AC1F179E491A}"/>
              </a:ext>
            </a:extLst>
          </p:cNvPr>
          <p:cNvSpPr txBox="1"/>
          <p:nvPr/>
        </p:nvSpPr>
        <p:spPr>
          <a:xfrm>
            <a:off x="1036694" y="2568413"/>
            <a:ext cx="2926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BA844"/>
                </a:solidFill>
                <a:latin typeface="Montserrat" pitchFamily="2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13241-E388-C383-CB46-40D79D8BE80D}"/>
              </a:ext>
            </a:extLst>
          </p:cNvPr>
          <p:cNvSpPr txBox="1"/>
          <p:nvPr/>
        </p:nvSpPr>
        <p:spPr>
          <a:xfrm>
            <a:off x="1036694" y="3216569"/>
            <a:ext cx="2926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BA844"/>
                </a:solidFill>
                <a:latin typeface="Montserrat" pitchFamily="2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AF1E03-C2CA-2CB3-5FCB-5C69B50F5368}"/>
              </a:ext>
            </a:extLst>
          </p:cNvPr>
          <p:cNvSpPr txBox="1"/>
          <p:nvPr/>
        </p:nvSpPr>
        <p:spPr>
          <a:xfrm>
            <a:off x="1036694" y="3644456"/>
            <a:ext cx="2926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BA844"/>
                </a:solidFill>
                <a:latin typeface="Montserrat" pitchFamily="2" charset="0"/>
                <a:cs typeface="Calibri Light" panose="020F030202020403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0194F3-96F6-D50C-DC2F-567355185FFB}"/>
              </a:ext>
            </a:extLst>
          </p:cNvPr>
          <p:cNvSpPr txBox="1"/>
          <p:nvPr/>
        </p:nvSpPr>
        <p:spPr>
          <a:xfrm>
            <a:off x="1036694" y="4069821"/>
            <a:ext cx="2926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BA844"/>
                </a:solidFill>
                <a:latin typeface="Montserrat" pitchFamily="2" charset="0"/>
                <a:cs typeface="Calibri Light" panose="020F030202020403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D05530-083F-4A22-5254-02001603CC19}"/>
              </a:ext>
            </a:extLst>
          </p:cNvPr>
          <p:cNvSpPr txBox="1"/>
          <p:nvPr/>
        </p:nvSpPr>
        <p:spPr>
          <a:xfrm>
            <a:off x="1036694" y="4497707"/>
            <a:ext cx="2926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BA844"/>
                </a:solidFill>
                <a:latin typeface="Montserrat" pitchFamily="2" charset="0"/>
                <a:cs typeface="Calibri Light" panose="020F0302020204030204" pitchFamily="34" charset="0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094F53-8357-B88E-8BA4-A81CC6D763F0}"/>
              </a:ext>
            </a:extLst>
          </p:cNvPr>
          <p:cNvSpPr txBox="1"/>
          <p:nvPr/>
        </p:nvSpPr>
        <p:spPr>
          <a:xfrm>
            <a:off x="1036694" y="4900766"/>
            <a:ext cx="2926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BA844"/>
                </a:solidFill>
                <a:latin typeface="Montserrat" pitchFamily="2" charset="0"/>
                <a:cs typeface="Calibri Light" panose="020F0302020204030204" pitchFamily="34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22E25B-728B-85F2-78CB-5AE523E7C9A2}"/>
              </a:ext>
            </a:extLst>
          </p:cNvPr>
          <p:cNvSpPr txBox="1"/>
          <p:nvPr/>
        </p:nvSpPr>
        <p:spPr>
          <a:xfrm>
            <a:off x="1036694" y="5360390"/>
            <a:ext cx="2926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BA844"/>
                </a:solidFill>
                <a:latin typeface="Montserrat" pitchFamily="2" charset="0"/>
                <a:cs typeface="Calibri Light" panose="020F0302020204030204" pitchFamily="34" charset="0"/>
              </a:rPr>
              <a:t>8</a:t>
            </a:r>
          </a:p>
        </p:txBody>
      </p:sp>
      <p:sp>
        <p:nvSpPr>
          <p:cNvPr id="19" name="Шестиугольник 179">
            <a:extLst>
              <a:ext uri="{FF2B5EF4-FFF2-40B4-BE49-F238E27FC236}">
                <a16:creationId xmlns:a16="http://schemas.microsoft.com/office/drawing/2014/main" id="{9D80C821-66E4-E005-42A3-E955721D08BC}"/>
              </a:ext>
            </a:extLst>
          </p:cNvPr>
          <p:cNvSpPr/>
          <p:nvPr/>
        </p:nvSpPr>
        <p:spPr>
          <a:xfrm>
            <a:off x="8621858" y="5218570"/>
            <a:ext cx="1360983" cy="1232812"/>
          </a:xfrm>
          <a:prstGeom prst="hexagon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709493">
              <a:defRPr/>
            </a:pPr>
            <a:endParaRPr lang="ru-RU" sz="1600" dirty="0">
              <a:solidFill>
                <a:srgbClr val="FFFFFF"/>
              </a:solidFill>
              <a:latin typeface="Montserrat" pitchFamily="2" charset="0"/>
              <a:cs typeface="Calibri Light" panose="020F0302020204030204" pitchFamily="34" charset="0"/>
            </a:endParaRPr>
          </a:p>
        </p:txBody>
      </p:sp>
      <p:sp>
        <p:nvSpPr>
          <p:cNvPr id="20" name="Шестиугольник 181">
            <a:extLst>
              <a:ext uri="{FF2B5EF4-FFF2-40B4-BE49-F238E27FC236}">
                <a16:creationId xmlns:a16="http://schemas.microsoft.com/office/drawing/2014/main" id="{A48B384F-D38D-91CE-4CA1-987E5F64BBDE}"/>
              </a:ext>
            </a:extLst>
          </p:cNvPr>
          <p:cNvSpPr/>
          <p:nvPr/>
        </p:nvSpPr>
        <p:spPr>
          <a:xfrm>
            <a:off x="9878698" y="4085840"/>
            <a:ext cx="2125613" cy="1925435"/>
          </a:xfrm>
          <a:prstGeom prst="hexagon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709493">
              <a:defRPr/>
            </a:pPr>
            <a:endParaRPr lang="ru-RU" sz="1600">
              <a:solidFill>
                <a:srgbClr val="FFFFFF"/>
              </a:solidFill>
              <a:latin typeface="Montserrat" pitchFamily="2" charset="0"/>
              <a:cs typeface="Calibri Light" panose="020F0302020204030204" pitchFamily="34" charset="0"/>
            </a:endParaRPr>
          </a:p>
        </p:txBody>
      </p:sp>
      <p:sp>
        <p:nvSpPr>
          <p:cNvPr id="21" name="Шестиугольник 187">
            <a:extLst>
              <a:ext uri="{FF2B5EF4-FFF2-40B4-BE49-F238E27FC236}">
                <a16:creationId xmlns:a16="http://schemas.microsoft.com/office/drawing/2014/main" id="{06F65C66-5D44-C3C0-5ED2-E0FDC77E1826}"/>
              </a:ext>
            </a:extLst>
          </p:cNvPr>
          <p:cNvSpPr/>
          <p:nvPr/>
        </p:nvSpPr>
        <p:spPr>
          <a:xfrm>
            <a:off x="8943923" y="3975058"/>
            <a:ext cx="1101531" cy="997794"/>
          </a:xfrm>
          <a:prstGeom prst="hexagon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709493">
              <a:defRPr/>
            </a:pPr>
            <a:endParaRPr lang="ru-RU" sz="1600" dirty="0">
              <a:solidFill>
                <a:srgbClr val="FFFFFF"/>
              </a:solidFill>
              <a:latin typeface="Montserrat" pitchFamily="2" charset="0"/>
              <a:cs typeface="Calibri Light" panose="020F03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B6E73EB-C3BC-D152-E950-BDE1FA146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676" y="3225880"/>
            <a:ext cx="2026903" cy="207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30">
            <a:extLst>
              <a:ext uri="{FF2B5EF4-FFF2-40B4-BE49-F238E27FC236}">
                <a16:creationId xmlns:a16="http://schemas.microsoft.com/office/drawing/2014/main" id="{AB558E2B-425A-CF60-90D7-1DFD6921D4DD}"/>
              </a:ext>
            </a:extLst>
          </p:cNvPr>
          <p:cNvSpPr/>
          <p:nvPr/>
        </p:nvSpPr>
        <p:spPr>
          <a:xfrm>
            <a:off x="518058" y="936473"/>
            <a:ext cx="918352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err="1">
                <a:latin typeface="Montserrat" pitchFamily="2" charset="0"/>
                <a:cs typeface="Calibri Light"/>
              </a:rPr>
              <a:t>РСХБ.Цифра</a:t>
            </a:r>
            <a:r>
              <a:rPr lang="ru-RU" sz="1400" dirty="0">
                <a:latin typeface="Montserrat" pitchFamily="2" charset="0"/>
                <a:cs typeface="Calibri Light"/>
              </a:rPr>
              <a:t> – главная площадка России об актуальном в </a:t>
            </a:r>
            <a:r>
              <a:rPr lang="ru-RU" sz="1400" dirty="0" err="1">
                <a:latin typeface="Montserrat" pitchFamily="2" charset="0"/>
                <a:cs typeface="Calibri Light"/>
              </a:rPr>
              <a:t>агротехе</a:t>
            </a:r>
            <a:r>
              <a:rPr lang="ru-RU" sz="1400" dirty="0">
                <a:latin typeface="Montserrat" pitchFamily="2" charset="0"/>
                <a:cs typeface="Calibri Light"/>
              </a:rPr>
              <a:t>, аналитика, экспертиза и инструменты для стартапов и инвесторов</a:t>
            </a:r>
          </a:p>
        </p:txBody>
      </p:sp>
    </p:spTree>
    <p:extLst>
      <p:ext uri="{BB962C8B-B14F-4D97-AF65-F5344CB8AC3E}">
        <p14:creationId xmlns:p14="http://schemas.microsoft.com/office/powerpoint/2010/main" val="21862291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2B9B-2F0D-A34C-E59D-D8B32C23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EEB53AAE-C61B-C19E-C5EF-187F8163FD6E}"/>
              </a:ext>
            </a:extLst>
          </p:cNvPr>
          <p:cNvGrpSpPr/>
          <p:nvPr/>
        </p:nvGrpSpPr>
        <p:grpSpPr>
          <a:xfrm>
            <a:off x="527279" y="2023708"/>
            <a:ext cx="10977540" cy="4283891"/>
            <a:chOff x="527279" y="2023708"/>
            <a:chExt cx="11631118" cy="4283891"/>
          </a:xfrm>
        </p:grpSpPr>
        <p:sp>
          <p:nvSpPr>
            <p:cNvPr id="33" name="Скругленный прямоугольник 32">
              <a:extLst>
                <a:ext uri="{FF2B5EF4-FFF2-40B4-BE49-F238E27FC236}">
                  <a16:creationId xmlns:a16="http://schemas.microsoft.com/office/drawing/2014/main" id="{4AB9F7BD-DCED-3C7F-E9C8-E266F025BAB1}"/>
                </a:ext>
              </a:extLst>
            </p:cNvPr>
            <p:cNvSpPr/>
            <p:nvPr/>
          </p:nvSpPr>
          <p:spPr>
            <a:xfrm>
              <a:off x="527279" y="2023708"/>
              <a:ext cx="3714134" cy="4283891"/>
            </a:xfrm>
            <a:prstGeom prst="roundRect">
              <a:avLst>
                <a:gd name="adj" fmla="val 10497"/>
              </a:avLst>
            </a:prstGeom>
            <a:solidFill>
              <a:srgbClr val="041430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rtlCol="0" anchor="t"/>
            <a:lstStyle/>
            <a:p>
              <a:endParaRPr lang="ru-RU" sz="11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34" name="Скругленный прямоугольник 33">
              <a:extLst>
                <a:ext uri="{FF2B5EF4-FFF2-40B4-BE49-F238E27FC236}">
                  <a16:creationId xmlns:a16="http://schemas.microsoft.com/office/drawing/2014/main" id="{BDCDCF31-3E50-B190-ED64-51E13414FF23}"/>
                </a:ext>
              </a:extLst>
            </p:cNvPr>
            <p:cNvSpPr/>
            <p:nvPr/>
          </p:nvSpPr>
          <p:spPr>
            <a:xfrm>
              <a:off x="4485771" y="2023708"/>
              <a:ext cx="3714134" cy="4283891"/>
            </a:xfrm>
            <a:prstGeom prst="roundRect">
              <a:avLst>
                <a:gd name="adj" fmla="val 10497"/>
              </a:avLst>
            </a:prstGeom>
            <a:solidFill>
              <a:srgbClr val="041430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rtlCol="0" anchor="t"/>
            <a:lstStyle/>
            <a:p>
              <a:endParaRPr lang="ru-RU" sz="11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43" name="Скругленный прямоугольник 42">
              <a:extLst>
                <a:ext uri="{FF2B5EF4-FFF2-40B4-BE49-F238E27FC236}">
                  <a16:creationId xmlns:a16="http://schemas.microsoft.com/office/drawing/2014/main" id="{C76A73A0-9992-1B4D-B795-85AA064CF778}"/>
                </a:ext>
              </a:extLst>
            </p:cNvPr>
            <p:cNvSpPr/>
            <p:nvPr/>
          </p:nvSpPr>
          <p:spPr>
            <a:xfrm>
              <a:off x="8444263" y="2023708"/>
              <a:ext cx="3714134" cy="4283891"/>
            </a:xfrm>
            <a:prstGeom prst="roundRect">
              <a:avLst>
                <a:gd name="adj" fmla="val 10497"/>
              </a:avLst>
            </a:prstGeom>
            <a:solidFill>
              <a:srgbClr val="041430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rtlCol="0" anchor="t"/>
            <a:lstStyle/>
            <a:p>
              <a:endParaRPr lang="ru-RU" sz="1100" dirty="0">
                <a:solidFill>
                  <a:schemeClr val="bg1"/>
                </a:solidFill>
                <a:latin typeface="Montserrat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9419143-282A-FDDC-B539-F3BFCBD53C52}"/>
              </a:ext>
            </a:extLst>
          </p:cNvPr>
          <p:cNvSpPr txBox="1"/>
          <p:nvPr/>
        </p:nvSpPr>
        <p:spPr>
          <a:xfrm>
            <a:off x="5213415" y="2219476"/>
            <a:ext cx="3389964" cy="584773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Montserrat Light"/>
                <a:cs typeface="Calibri Light"/>
              </a:rPr>
              <a:t>Блоги </a:t>
            </a:r>
            <a:br>
              <a:rPr lang="ru-RU" sz="1600" dirty="0">
                <a:solidFill>
                  <a:schemeClr val="bg1"/>
                </a:solidFill>
                <a:latin typeface="Montserrat Light"/>
                <a:cs typeface="Calibri Light"/>
              </a:rPr>
            </a:br>
            <a:r>
              <a:rPr lang="ru-RU" sz="1600" dirty="0">
                <a:solidFill>
                  <a:schemeClr val="bg1"/>
                </a:solidFill>
                <a:latin typeface="Montserrat Light"/>
                <a:cs typeface="Calibri Light"/>
              </a:rPr>
              <a:t>и социальные сети</a:t>
            </a:r>
          </a:p>
        </p:txBody>
      </p:sp>
      <p:pic>
        <p:nvPicPr>
          <p:cNvPr id="6" name="Рисунок 5" descr="Радиомикрофон контур">
            <a:extLst>
              <a:ext uri="{FF2B5EF4-FFF2-40B4-BE49-F238E27FC236}">
                <a16:creationId xmlns:a16="http://schemas.microsoft.com/office/drawing/2014/main" id="{7A5A0C2C-1AB7-C967-E12A-16E0EF922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07" y="2150966"/>
            <a:ext cx="696133" cy="6961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F12C5B-3A35-6BC6-BACF-C7AE7DF2FDF4}"/>
              </a:ext>
            </a:extLst>
          </p:cNvPr>
          <p:cNvSpPr txBox="1"/>
          <p:nvPr/>
        </p:nvSpPr>
        <p:spPr>
          <a:xfrm>
            <a:off x="1185221" y="2377572"/>
            <a:ext cx="2524595" cy="338552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Montserrat Light"/>
                <a:cs typeface="Calibri Light"/>
              </a:rPr>
              <a:t>Подкасты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3A942E-9F9B-EB59-F4B2-65193113822A}"/>
              </a:ext>
            </a:extLst>
          </p:cNvPr>
          <p:cNvSpPr txBox="1"/>
          <p:nvPr/>
        </p:nvSpPr>
        <p:spPr>
          <a:xfrm>
            <a:off x="8646741" y="2206645"/>
            <a:ext cx="4088166" cy="584773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Montserrat Light"/>
                <a:cs typeface="Calibri Light"/>
              </a:rPr>
              <a:t>Маркетплейс </a:t>
            </a:r>
            <a:br>
              <a:rPr lang="ru-RU" sz="1600" dirty="0">
                <a:solidFill>
                  <a:schemeClr val="bg1"/>
                </a:solidFill>
                <a:latin typeface="Montserrat Light"/>
                <a:cs typeface="Calibri Light"/>
              </a:rPr>
            </a:br>
            <a:r>
              <a:rPr lang="ru-RU" sz="1600" dirty="0">
                <a:solidFill>
                  <a:schemeClr val="bg1"/>
                </a:solidFill>
                <a:latin typeface="Montserrat Light"/>
                <a:cs typeface="Calibri Light"/>
              </a:rPr>
              <a:t>цифровых сервисов</a:t>
            </a:r>
          </a:p>
        </p:txBody>
      </p:sp>
      <p:pic>
        <p:nvPicPr>
          <p:cNvPr id="28" name="Рисунок 27" descr="Электронная коммерция контур">
            <a:extLst>
              <a:ext uri="{FF2B5EF4-FFF2-40B4-BE49-F238E27FC236}">
                <a16:creationId xmlns:a16="http://schemas.microsoft.com/office/drawing/2014/main" id="{404557F3-9286-BC76-C64C-2B11F3B3B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3167" y="2083171"/>
            <a:ext cx="696133" cy="696133"/>
          </a:xfrm>
          <a:prstGeom prst="rect">
            <a:avLst/>
          </a:prstGeom>
        </p:spPr>
      </p:pic>
      <p:pic>
        <p:nvPicPr>
          <p:cNvPr id="29" name="Рисунок 28" descr="Блог контур">
            <a:extLst>
              <a:ext uri="{FF2B5EF4-FFF2-40B4-BE49-F238E27FC236}">
                <a16:creationId xmlns:a16="http://schemas.microsoft.com/office/drawing/2014/main" id="{E6B586EF-F73D-09F9-DDC6-CD083DB2F4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0897" y="2163081"/>
            <a:ext cx="696133" cy="696133"/>
          </a:xfrm>
          <a:prstGeom prst="rect">
            <a:avLst/>
          </a:prstGeom>
        </p:spPr>
      </p:pic>
      <p:sp>
        <p:nvSpPr>
          <p:cNvPr id="30" name="TextBox 11">
            <a:extLst>
              <a:ext uri="{FF2B5EF4-FFF2-40B4-BE49-F238E27FC236}">
                <a16:creationId xmlns:a16="http://schemas.microsoft.com/office/drawing/2014/main" id="{6F4BB339-3185-D07D-6679-8C27E6C7686E}"/>
              </a:ext>
            </a:extLst>
          </p:cNvPr>
          <p:cNvSpPr txBox="1"/>
          <p:nvPr/>
        </p:nvSpPr>
        <p:spPr>
          <a:xfrm>
            <a:off x="675162" y="3003584"/>
            <a:ext cx="3870149" cy="464872"/>
          </a:xfrm>
          <a:prstGeom prst="rect">
            <a:avLst/>
          </a:prstGeom>
          <a:noFill/>
        </p:spPr>
        <p:txBody>
          <a:bodyPr wrap="square" lIns="100711" tIns="50356" rIns="100711" bIns="50356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80" dirty="0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  <a:t>Авторский подкаст</a:t>
            </a:r>
            <a:r>
              <a:rPr lang="ru-RU" sz="1180" b="1" dirty="0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  <a:t> </a:t>
            </a:r>
            <a:br>
              <a:rPr lang="ru-RU" sz="1180" b="1" dirty="0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</a:br>
            <a:r>
              <a:rPr lang="ru-RU" sz="1180" b="1" dirty="0">
                <a:solidFill>
                  <a:srgbClr val="92D050"/>
                </a:solidFill>
                <a:latin typeface="Montserrat Light"/>
                <a:cs typeface="Calibri Light" panose="020F0302020204030204" pitchFamily="34" charset="0"/>
              </a:rPr>
              <a:t>«Цифровая грядка»</a:t>
            </a:r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EC714DBE-4768-DBD0-5F9E-341DD89A131E}"/>
              </a:ext>
            </a:extLst>
          </p:cNvPr>
          <p:cNvSpPr txBox="1"/>
          <p:nvPr/>
        </p:nvSpPr>
        <p:spPr>
          <a:xfrm>
            <a:off x="4466234" y="2987145"/>
            <a:ext cx="3870149" cy="455639"/>
          </a:xfrm>
          <a:prstGeom prst="rect">
            <a:avLst/>
          </a:prstGeom>
          <a:noFill/>
        </p:spPr>
        <p:txBody>
          <a:bodyPr wrap="square" lIns="100711" tIns="50356" rIns="100711" bIns="50356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50" dirty="0">
                <a:solidFill>
                  <a:schemeClr val="bg1"/>
                </a:solidFill>
                <a:latin typeface="Montserrat Light"/>
                <a:cs typeface="Calibri Light"/>
              </a:rPr>
              <a:t>Профильные блоги </a:t>
            </a:r>
            <a:br>
              <a:rPr lang="ru-RU" sz="1150" dirty="0">
                <a:solidFill>
                  <a:schemeClr val="bg1"/>
                </a:solidFill>
                <a:latin typeface="Montserrat Light"/>
                <a:cs typeface="Calibri Light"/>
              </a:rPr>
            </a:br>
            <a:r>
              <a:rPr lang="ru-RU" sz="1150" dirty="0">
                <a:solidFill>
                  <a:schemeClr val="bg1"/>
                </a:solidFill>
                <a:latin typeface="Montserrat Light"/>
                <a:cs typeface="Calibri Light"/>
              </a:rPr>
              <a:t>на </a:t>
            </a:r>
            <a:r>
              <a:rPr lang="en-US" sz="1150" b="1" dirty="0">
                <a:solidFill>
                  <a:srgbClr val="92D050"/>
                </a:solidFill>
                <a:latin typeface="Montserrat Light"/>
                <a:cs typeface="Calibri Light"/>
              </a:rPr>
              <a:t>VC</a:t>
            </a:r>
            <a:r>
              <a:rPr lang="ru-RU" sz="1150" b="1" dirty="0">
                <a:solidFill>
                  <a:srgbClr val="92D050"/>
                </a:solidFill>
                <a:latin typeface="Montserrat Light"/>
                <a:cs typeface="Calibri Light"/>
              </a:rPr>
              <a:t>, </a:t>
            </a:r>
            <a:r>
              <a:rPr lang="en-GB" sz="1150" b="1" dirty="0">
                <a:solidFill>
                  <a:srgbClr val="92D050"/>
                </a:solidFill>
                <a:latin typeface="Montserrat Light"/>
                <a:cs typeface="Calibri Light"/>
              </a:rPr>
              <a:t>Habr </a:t>
            </a:r>
            <a:r>
              <a:rPr lang="ru-RU" sz="1150" b="1" dirty="0">
                <a:solidFill>
                  <a:srgbClr val="92D050"/>
                </a:solidFill>
                <a:latin typeface="Montserrat Light"/>
                <a:cs typeface="Calibri Light"/>
              </a:rPr>
              <a:t>и </a:t>
            </a:r>
            <a:r>
              <a:rPr lang="ru-RU" sz="1150" b="1" dirty="0" err="1">
                <a:solidFill>
                  <a:srgbClr val="92D050"/>
                </a:solidFill>
                <a:latin typeface="Montserrat Light"/>
                <a:cs typeface="Calibri Light"/>
              </a:rPr>
              <a:t>Яндекс.Дзен</a:t>
            </a:r>
            <a:endParaRPr lang="ru-RU" sz="1150" b="1" dirty="0">
              <a:solidFill>
                <a:srgbClr val="92D050"/>
              </a:solidFill>
              <a:latin typeface="Montserrat Light"/>
              <a:cs typeface="Calibri Light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8561532-B6CE-E02C-C689-800080CCF1B2}"/>
              </a:ext>
            </a:extLst>
          </p:cNvPr>
          <p:cNvGrpSpPr/>
          <p:nvPr/>
        </p:nvGrpSpPr>
        <p:grpSpPr>
          <a:xfrm>
            <a:off x="4263334" y="3602326"/>
            <a:ext cx="3101192" cy="1804155"/>
            <a:chOff x="4176846" y="1862554"/>
            <a:chExt cx="5075617" cy="3069818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0EA19CD-CD62-5BD8-4450-0B3DE5334135}"/>
                </a:ext>
              </a:extLst>
            </p:cNvPr>
            <p:cNvGrpSpPr/>
            <p:nvPr/>
          </p:nvGrpSpPr>
          <p:grpSpPr>
            <a:xfrm>
              <a:off x="4176846" y="1862554"/>
              <a:ext cx="5075617" cy="3069818"/>
              <a:chOff x="971574" y="2435247"/>
              <a:chExt cx="6767489" cy="4093090"/>
            </a:xfrm>
          </p:grpSpPr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8D2FD93E-9197-CE07-2859-13A527064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1574" y="2435247"/>
                <a:ext cx="6767489" cy="4093090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726C2126-0203-C2CA-1F12-C97D4F45A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2579" y="2735015"/>
                <a:ext cx="4485933" cy="2607806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718748BF-472E-A8B6-28C0-8270EF26EE2D}"/>
                </a:ext>
              </a:extLst>
            </p:cNvPr>
            <p:cNvSpPr/>
            <p:nvPr/>
          </p:nvSpPr>
          <p:spPr>
            <a:xfrm>
              <a:off x="6464936" y="4222342"/>
              <a:ext cx="411319" cy="776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3881"/>
            </a:p>
          </p:txBody>
        </p:sp>
      </p:grpSp>
      <p:pic>
        <p:nvPicPr>
          <p:cNvPr id="41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2059C12-4B51-7ECB-731F-9A85B647A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56" y="5215423"/>
            <a:ext cx="822390" cy="8223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0">
            <a:extLst>
              <a:ext uri="{FF2B5EF4-FFF2-40B4-BE49-F238E27FC236}">
                <a16:creationId xmlns:a16="http://schemas.microsoft.com/office/drawing/2014/main" id="{3784BD18-3577-F7CC-719F-C6D21375D676}"/>
              </a:ext>
            </a:extLst>
          </p:cNvPr>
          <p:cNvSpPr txBox="1"/>
          <p:nvPr/>
        </p:nvSpPr>
        <p:spPr>
          <a:xfrm>
            <a:off x="5612895" y="5361547"/>
            <a:ext cx="1698683" cy="6848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50" dirty="0">
                <a:solidFill>
                  <a:schemeClr val="bg1">
                    <a:lumMod val="75000"/>
                  </a:schemeClr>
                </a:solidFill>
                <a:latin typeface="Montserrat Light"/>
              </a:rPr>
              <a:t>VC.ru</a:t>
            </a:r>
            <a:endParaRPr lang="ru-RU" sz="3881" dirty="0">
              <a:solidFill>
                <a:schemeClr val="bg1">
                  <a:lumMod val="75000"/>
                </a:schemeClr>
              </a:solidFill>
              <a:latin typeface="Montserrat Light"/>
            </a:endParaRPr>
          </a:p>
        </p:txBody>
      </p:sp>
      <p:sp>
        <p:nvSpPr>
          <p:cNvPr id="44" name="Rectangle 10">
            <a:extLst>
              <a:ext uri="{FF2B5EF4-FFF2-40B4-BE49-F238E27FC236}">
                <a16:creationId xmlns:a16="http://schemas.microsoft.com/office/drawing/2014/main" id="{6F382271-F4AA-3598-0231-F482D6DBE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995" y="5385099"/>
            <a:ext cx="2692229" cy="64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11" tIns="50356" rIns="100711" bIns="50356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070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80" dirty="0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  <a:t>Телеграм-канал об </a:t>
            </a:r>
            <a:r>
              <a:rPr lang="ru-RU" altLang="ru-RU" sz="1180" dirty="0" err="1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  <a:t>агротехе</a:t>
            </a:r>
            <a:r>
              <a:rPr lang="ru-RU" altLang="ru-RU" sz="1180" dirty="0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  <a:t>, </a:t>
            </a:r>
            <a:r>
              <a:rPr lang="ru-RU" altLang="ru-RU" sz="1180" dirty="0" err="1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  <a:t>сартапах</a:t>
            </a:r>
            <a:r>
              <a:rPr lang="ru-RU" altLang="ru-RU" sz="1180" dirty="0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  <a:t> и венчурных сделках </a:t>
            </a:r>
          </a:p>
          <a:p>
            <a:pPr defTabSz="100709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180" dirty="0">
                <a:solidFill>
                  <a:srgbClr val="92D050"/>
                </a:solidFill>
                <a:latin typeface="Montserrat Light"/>
                <a:cs typeface="Calibri Light" panose="020F0302020204030204" pitchFamily="34" charset="0"/>
              </a:rPr>
              <a:t>@</a:t>
            </a:r>
            <a:r>
              <a:rPr lang="ru-RU" altLang="ru-RU" sz="1180" b="1" dirty="0">
                <a:solidFill>
                  <a:srgbClr val="92D050"/>
                </a:solidFill>
                <a:latin typeface="Montserrat Light"/>
                <a:cs typeface="Calibri Light" panose="020F0302020204030204" pitchFamily="34" charset="0"/>
              </a:rPr>
              <a:t>Агротех Стартапы</a:t>
            </a:r>
          </a:p>
        </p:txBody>
      </p:sp>
      <p:pic>
        <p:nvPicPr>
          <p:cNvPr id="45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9D7FF9D-BC9B-80F3-94A6-8C3857B44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181" y="5155944"/>
            <a:ext cx="849501" cy="84950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 descr="A white and black logo&#10;&#10;Description automatically generated">
            <a:extLst>
              <a:ext uri="{FF2B5EF4-FFF2-40B4-BE49-F238E27FC236}">
                <a16:creationId xmlns:a16="http://schemas.microsoft.com/office/drawing/2014/main" id="{A27FA550-66B1-52B8-5565-0D5B2C7104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17" y="5717176"/>
            <a:ext cx="437022" cy="437022"/>
          </a:xfrm>
          <a:prstGeom prst="rect">
            <a:avLst/>
          </a:prstGeom>
        </p:spPr>
      </p:pic>
      <p:sp>
        <p:nvSpPr>
          <p:cNvPr id="47" name="TextBox 15">
            <a:extLst>
              <a:ext uri="{FF2B5EF4-FFF2-40B4-BE49-F238E27FC236}">
                <a16:creationId xmlns:a16="http://schemas.microsoft.com/office/drawing/2014/main" id="{244D5BC3-134A-3AA6-9CB7-FF9E11A80ED1}"/>
              </a:ext>
            </a:extLst>
          </p:cNvPr>
          <p:cNvSpPr txBox="1"/>
          <p:nvPr/>
        </p:nvSpPr>
        <p:spPr>
          <a:xfrm>
            <a:off x="8080080" y="3005748"/>
            <a:ext cx="4088166" cy="460255"/>
          </a:xfrm>
          <a:prstGeom prst="rect">
            <a:avLst/>
          </a:prstGeom>
          <a:noFill/>
        </p:spPr>
        <p:txBody>
          <a:bodyPr wrap="square" lIns="100711" tIns="50356" rIns="100711" bIns="50356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50" dirty="0">
                <a:solidFill>
                  <a:schemeClr val="bg1"/>
                </a:solidFill>
                <a:latin typeface="Montserrat Light"/>
                <a:cs typeface="Calibri Light"/>
              </a:rPr>
              <a:t>Продажа цифровых </a:t>
            </a:r>
            <a:br>
              <a:rPr lang="ru-RU" sz="1150" dirty="0">
                <a:solidFill>
                  <a:schemeClr val="bg1"/>
                </a:solidFill>
                <a:latin typeface="Montserrat Light"/>
                <a:cs typeface="Calibri Light"/>
              </a:rPr>
            </a:br>
            <a:r>
              <a:rPr lang="ru-RU" sz="1180" b="1" dirty="0">
                <a:solidFill>
                  <a:srgbClr val="92D050"/>
                </a:solidFill>
                <a:latin typeface="Montserrat Light"/>
                <a:cs typeface="Calibri Light" panose="020F0302020204030204" pitchFamily="34" charset="0"/>
              </a:rPr>
              <a:t>продуктов стартапов</a:t>
            </a:r>
            <a:endParaRPr lang="en-US" sz="1180" b="1" dirty="0">
              <a:solidFill>
                <a:srgbClr val="92D050"/>
              </a:solidFill>
              <a:latin typeface="Montserrat Light"/>
              <a:cs typeface="Calibri Light" panose="020F0302020204030204" pitchFamily="34" charset="0"/>
            </a:endParaRPr>
          </a:p>
        </p:txBody>
      </p:sp>
      <p:pic>
        <p:nvPicPr>
          <p:cNvPr id="60" name="Рисунок 59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8D2EC5DF-A764-EE3D-BE22-DB8BFF3BE7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396" y="3608571"/>
            <a:ext cx="1408387" cy="1275753"/>
          </a:xfrm>
          <a:custGeom>
            <a:avLst/>
            <a:gdLst>
              <a:gd name="connsiteX0" fmla="*/ 387380 w 1710619"/>
              <a:gd name="connsiteY0" fmla="*/ 0 h 1549521"/>
              <a:gd name="connsiteX1" fmla="*/ 1323239 w 1710619"/>
              <a:gd name="connsiteY1" fmla="*/ 0 h 1549521"/>
              <a:gd name="connsiteX2" fmla="*/ 1710619 w 1710619"/>
              <a:gd name="connsiteY2" fmla="*/ 774761 h 1549521"/>
              <a:gd name="connsiteX3" fmla="*/ 1323239 w 1710619"/>
              <a:gd name="connsiteY3" fmla="*/ 1549521 h 1549521"/>
              <a:gd name="connsiteX4" fmla="*/ 387380 w 1710619"/>
              <a:gd name="connsiteY4" fmla="*/ 1549521 h 1549521"/>
              <a:gd name="connsiteX5" fmla="*/ 0 w 1710619"/>
              <a:gd name="connsiteY5" fmla="*/ 774761 h 154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0619" h="1549521">
                <a:moveTo>
                  <a:pt x="387380" y="0"/>
                </a:moveTo>
                <a:lnTo>
                  <a:pt x="1323239" y="0"/>
                </a:lnTo>
                <a:lnTo>
                  <a:pt x="1710619" y="774761"/>
                </a:lnTo>
                <a:lnTo>
                  <a:pt x="1323239" y="1549521"/>
                </a:lnTo>
                <a:lnTo>
                  <a:pt x="387380" y="1549521"/>
                </a:lnTo>
                <a:lnTo>
                  <a:pt x="0" y="774761"/>
                </a:lnTo>
                <a:close/>
              </a:path>
            </a:pathLst>
          </a:custGeom>
        </p:spPr>
      </p:pic>
      <p:pic>
        <p:nvPicPr>
          <p:cNvPr id="62" name="Рисунок 61" descr="A person in a yellow shirt&#10;&#10;Description automatically generated">
            <a:extLst>
              <a:ext uri="{FF2B5EF4-FFF2-40B4-BE49-F238E27FC236}">
                <a16:creationId xmlns:a16="http://schemas.microsoft.com/office/drawing/2014/main" id="{98A4B996-0C9A-2EBF-81E1-506B215BA5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2263" y="3851005"/>
            <a:ext cx="1408387" cy="1244927"/>
          </a:xfrm>
          <a:custGeom>
            <a:avLst/>
            <a:gdLst>
              <a:gd name="connsiteX0" fmla="*/ 342124 w 1710619"/>
              <a:gd name="connsiteY0" fmla="*/ 0 h 1512082"/>
              <a:gd name="connsiteX1" fmla="*/ 1368495 w 1710619"/>
              <a:gd name="connsiteY1" fmla="*/ 0 h 1512082"/>
              <a:gd name="connsiteX2" fmla="*/ 1710619 w 1710619"/>
              <a:gd name="connsiteY2" fmla="*/ 756041 h 1512082"/>
              <a:gd name="connsiteX3" fmla="*/ 1368495 w 1710619"/>
              <a:gd name="connsiteY3" fmla="*/ 1512082 h 1512082"/>
              <a:gd name="connsiteX4" fmla="*/ 342124 w 1710619"/>
              <a:gd name="connsiteY4" fmla="*/ 1512082 h 1512082"/>
              <a:gd name="connsiteX5" fmla="*/ 0 w 1710619"/>
              <a:gd name="connsiteY5" fmla="*/ 756041 h 151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0619" h="1512082">
                <a:moveTo>
                  <a:pt x="342124" y="0"/>
                </a:moveTo>
                <a:lnTo>
                  <a:pt x="1368495" y="0"/>
                </a:lnTo>
                <a:lnTo>
                  <a:pt x="1710619" y="756041"/>
                </a:lnTo>
                <a:lnTo>
                  <a:pt x="1368495" y="1512082"/>
                </a:lnTo>
                <a:lnTo>
                  <a:pt x="342124" y="1512082"/>
                </a:lnTo>
                <a:lnTo>
                  <a:pt x="0" y="756041"/>
                </a:lnTo>
                <a:close/>
              </a:path>
            </a:pathLst>
          </a:custGeom>
        </p:spPr>
      </p:pic>
      <p:pic>
        <p:nvPicPr>
          <p:cNvPr id="8" name="Picture 7" descr="A black background with white letters and numbers&#10;&#10;Description automatically generated">
            <a:extLst>
              <a:ext uri="{FF2B5EF4-FFF2-40B4-BE49-F238E27FC236}">
                <a16:creationId xmlns:a16="http://schemas.microsoft.com/office/drawing/2014/main" id="{C6594BC3-7CED-BF81-7B5E-48FB1C9A1D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36383" y="4005385"/>
            <a:ext cx="2354441" cy="414164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ECE365B-6EB6-9403-62CF-0449478103C9}"/>
              </a:ext>
            </a:extLst>
          </p:cNvPr>
          <p:cNvGrpSpPr/>
          <p:nvPr/>
        </p:nvGrpSpPr>
        <p:grpSpPr>
          <a:xfrm>
            <a:off x="8238811" y="5215423"/>
            <a:ext cx="822390" cy="822390"/>
            <a:chOff x="8080652" y="5717176"/>
            <a:chExt cx="822390" cy="822390"/>
          </a:xfrm>
        </p:grpSpPr>
        <p:pic>
          <p:nvPicPr>
            <p:cNvPr id="12" name="Picture 2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CD8AFD33-5743-3E28-CF7C-022771ECD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652" y="5717176"/>
              <a:ext cx="822390" cy="82239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088349D6-35DF-BDEB-EB57-E46C2EBA4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117740" y="5760039"/>
              <a:ext cx="744142" cy="742806"/>
            </a:xfrm>
            <a:prstGeom prst="rect">
              <a:avLst/>
            </a:prstGeom>
          </p:spPr>
        </p:pic>
      </p:grpSp>
      <p:sp>
        <p:nvSpPr>
          <p:cNvPr id="31" name="Rectangle 10">
            <a:extLst>
              <a:ext uri="{FF2B5EF4-FFF2-40B4-BE49-F238E27FC236}">
                <a16:creationId xmlns:a16="http://schemas.microsoft.com/office/drawing/2014/main" id="{7A96150B-C32C-A3D2-25BC-FA2743B6F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857" y="5293672"/>
            <a:ext cx="2354441" cy="63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11" tIns="50356" rIns="100711" bIns="50356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07097">
              <a:spcBef>
                <a:spcPct val="0"/>
              </a:spcBef>
              <a:spcAft>
                <a:spcPct val="0"/>
              </a:spcAft>
            </a:pPr>
            <a:r>
              <a:rPr lang="ru-RU" altLang="ru-RU" sz="1150" dirty="0">
                <a:solidFill>
                  <a:schemeClr val="bg1"/>
                </a:solidFill>
                <a:latin typeface="Montserrat Light"/>
                <a:cs typeface="Calibri Light"/>
              </a:rPr>
              <a:t>Коробочные решения стартапов для малых и средних агропредприятий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18E7DF-F5BE-2AE6-7C8F-6AED0521E3E6}"/>
              </a:ext>
            </a:extLst>
          </p:cNvPr>
          <p:cNvSpPr txBox="1"/>
          <p:nvPr/>
        </p:nvSpPr>
        <p:spPr>
          <a:xfrm>
            <a:off x="422639" y="381186"/>
            <a:ext cx="10268185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9BDB53"/>
                </a:solidFill>
                <a:latin typeface="Montserrat"/>
                <a:ea typeface="+mn-lt"/>
                <a:cs typeface="+mn-lt"/>
              </a:rPr>
              <a:t>ПОМОГАЕМ ПРИВЛЕКАТЬ КЛИЕНТОВ</a:t>
            </a:r>
            <a:endParaRPr lang="en-US" sz="2400" dirty="0"/>
          </a:p>
        </p:txBody>
      </p:sp>
      <p:sp>
        <p:nvSpPr>
          <p:cNvPr id="3" name="Скругленный прямоугольник 30">
            <a:extLst>
              <a:ext uri="{FF2B5EF4-FFF2-40B4-BE49-F238E27FC236}">
                <a16:creationId xmlns:a16="http://schemas.microsoft.com/office/drawing/2014/main" id="{2020EE60-811A-D99A-9EE0-E6AA4F7320DF}"/>
              </a:ext>
            </a:extLst>
          </p:cNvPr>
          <p:cNvSpPr/>
          <p:nvPr/>
        </p:nvSpPr>
        <p:spPr>
          <a:xfrm>
            <a:off x="422639" y="1008722"/>
            <a:ext cx="1909352" cy="759967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6BA844"/>
                </a:solidFill>
                <a:latin typeface="Montserrat" pitchFamily="2" charset="0"/>
                <a:cs typeface="Calibri Light"/>
              </a:rPr>
              <a:t>47</a:t>
            </a:r>
            <a:endParaRPr lang="en-US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/>
              </a:rPr>
              <a:t>подкастов</a:t>
            </a:r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Скругленный прямоугольник 30">
            <a:extLst>
              <a:ext uri="{FF2B5EF4-FFF2-40B4-BE49-F238E27FC236}">
                <a16:creationId xmlns:a16="http://schemas.microsoft.com/office/drawing/2014/main" id="{5345D7A5-92B0-B337-8241-72412C5EC6A3}"/>
              </a:ext>
            </a:extLst>
          </p:cNvPr>
          <p:cNvSpPr/>
          <p:nvPr/>
        </p:nvSpPr>
        <p:spPr>
          <a:xfrm>
            <a:off x="2740404" y="1008722"/>
            <a:ext cx="1909352" cy="759967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6BA844"/>
                </a:solidFill>
                <a:latin typeface="Montserrat" pitchFamily="2" charset="0"/>
                <a:cs typeface="Calibri Light"/>
              </a:rPr>
              <a:t>300+</a:t>
            </a:r>
            <a:endParaRPr lang="en-US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  <a:cs typeface="Calibri Light"/>
                <a:sym typeface="Calibri Light"/>
              </a:rPr>
              <a:t>статей</a:t>
            </a:r>
            <a:endParaRPr lang="ru-RU" sz="1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Скругленный прямоугольник 30">
            <a:extLst>
              <a:ext uri="{FF2B5EF4-FFF2-40B4-BE49-F238E27FC236}">
                <a16:creationId xmlns:a16="http://schemas.microsoft.com/office/drawing/2014/main" id="{B8E8C4E3-A1BB-5292-B37B-1BA50304CC6A}"/>
              </a:ext>
            </a:extLst>
          </p:cNvPr>
          <p:cNvSpPr/>
          <p:nvPr/>
        </p:nvSpPr>
        <p:spPr>
          <a:xfrm>
            <a:off x="5052465" y="1008722"/>
            <a:ext cx="1909352" cy="759967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6BA844"/>
                </a:solidFill>
                <a:latin typeface="Montserrat" pitchFamily="2" charset="0"/>
                <a:cs typeface="Calibri Light"/>
              </a:rPr>
              <a:t>5</a:t>
            </a:r>
            <a:endParaRPr lang="en-US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/>
              </a:rPr>
              <a:t>блогов</a:t>
            </a:r>
            <a:endParaRPr lang="ru-RU" sz="12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2" name="Скругленный прямоугольник 30">
            <a:extLst>
              <a:ext uri="{FF2B5EF4-FFF2-40B4-BE49-F238E27FC236}">
                <a16:creationId xmlns:a16="http://schemas.microsoft.com/office/drawing/2014/main" id="{D4D659F9-CAE2-5F49-1CA3-DDC59A099922}"/>
              </a:ext>
            </a:extLst>
          </p:cNvPr>
          <p:cNvSpPr/>
          <p:nvPr/>
        </p:nvSpPr>
        <p:spPr>
          <a:xfrm>
            <a:off x="7364526" y="1008722"/>
            <a:ext cx="1909352" cy="759967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6BA844"/>
                </a:solidFill>
                <a:latin typeface="Montserrat" pitchFamily="2" charset="0"/>
                <a:cs typeface="Calibri Light"/>
              </a:rPr>
              <a:t>60+</a:t>
            </a:r>
            <a:endParaRPr lang="en-US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/>
              </a:rPr>
              <a:t>цифровых сервисов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DD29F205-D8E0-ACB6-E935-ADFD95FF16C7}"/>
              </a:ext>
            </a:extLst>
          </p:cNvPr>
          <p:cNvCxnSpPr/>
          <p:nvPr/>
        </p:nvCxnSpPr>
        <p:spPr>
          <a:xfrm>
            <a:off x="620439" y="2903570"/>
            <a:ext cx="3222899" cy="0"/>
          </a:xfrm>
          <a:prstGeom prst="line">
            <a:avLst/>
          </a:prstGeom>
          <a:ln w="6350">
            <a:solidFill>
              <a:srgbClr val="9CDB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B05F5586-4272-86AA-33D3-680373C33AEC}"/>
              </a:ext>
            </a:extLst>
          </p:cNvPr>
          <p:cNvCxnSpPr/>
          <p:nvPr/>
        </p:nvCxnSpPr>
        <p:spPr>
          <a:xfrm>
            <a:off x="4366088" y="2903570"/>
            <a:ext cx="3222899" cy="0"/>
          </a:xfrm>
          <a:prstGeom prst="line">
            <a:avLst/>
          </a:prstGeom>
          <a:ln w="6350">
            <a:solidFill>
              <a:srgbClr val="9CDB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47B5AB36-D15D-2E7D-960C-A73187716D35}"/>
              </a:ext>
            </a:extLst>
          </p:cNvPr>
          <p:cNvCxnSpPr/>
          <p:nvPr/>
        </p:nvCxnSpPr>
        <p:spPr>
          <a:xfrm>
            <a:off x="8126025" y="2903570"/>
            <a:ext cx="3222899" cy="0"/>
          </a:xfrm>
          <a:prstGeom prst="line">
            <a:avLst/>
          </a:prstGeom>
          <a:ln w="6350">
            <a:solidFill>
              <a:srgbClr val="9CDB5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80692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2B9B-2F0D-A34C-E59D-D8B32C23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4">
            <a:extLst>
              <a:ext uri="{FF2B5EF4-FFF2-40B4-BE49-F238E27FC236}">
                <a16:creationId xmlns:a16="http://schemas.microsoft.com/office/drawing/2014/main" id="{28FDB9CB-35A0-B32C-3875-E8E6E51C6555}"/>
              </a:ext>
            </a:extLst>
          </p:cNvPr>
          <p:cNvSpPr txBox="1"/>
          <p:nvPr/>
        </p:nvSpPr>
        <p:spPr bwMode="auto">
          <a:xfrm>
            <a:off x="1683306" y="3620623"/>
            <a:ext cx="457786" cy="552506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1</a:t>
            </a:r>
            <a:endParaRPr lang="en-US" dirty="0"/>
          </a:p>
        </p:txBody>
      </p:sp>
      <p:sp>
        <p:nvSpPr>
          <p:cNvPr id="4" name="TextBox 104">
            <a:extLst>
              <a:ext uri="{FF2B5EF4-FFF2-40B4-BE49-F238E27FC236}">
                <a16:creationId xmlns:a16="http://schemas.microsoft.com/office/drawing/2014/main" id="{A163ABE3-4E7D-8323-B34E-9D22ECE233CA}"/>
              </a:ext>
            </a:extLst>
          </p:cNvPr>
          <p:cNvSpPr txBox="1"/>
          <p:nvPr/>
        </p:nvSpPr>
        <p:spPr bwMode="auto">
          <a:xfrm>
            <a:off x="2141091" y="3702269"/>
            <a:ext cx="4727991" cy="377971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Нигерия</a:t>
            </a:r>
          </a:p>
        </p:txBody>
      </p:sp>
      <p:sp>
        <p:nvSpPr>
          <p:cNvPr id="6" name="TextBox 104">
            <a:extLst>
              <a:ext uri="{FF2B5EF4-FFF2-40B4-BE49-F238E27FC236}">
                <a16:creationId xmlns:a16="http://schemas.microsoft.com/office/drawing/2014/main" id="{91C8CAD2-FABA-5EE6-4CDA-3510797640E4}"/>
              </a:ext>
            </a:extLst>
          </p:cNvPr>
          <p:cNvSpPr txBox="1"/>
          <p:nvPr/>
        </p:nvSpPr>
        <p:spPr bwMode="auto">
          <a:xfrm>
            <a:off x="1696221" y="4205030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2</a:t>
            </a:r>
            <a:endParaRPr lang="ru-RU" sz="2650" b="1" dirty="0">
              <a:solidFill>
                <a:srgbClr val="92D050"/>
              </a:solidFill>
              <a:latin typeface="Montserrat" panose="00000500000000000000" pitchFamily="2" charset="-52"/>
              <a:cs typeface="Calibri Light"/>
            </a:endParaRPr>
          </a:p>
        </p:txBody>
      </p:sp>
      <p:sp>
        <p:nvSpPr>
          <p:cNvPr id="7" name="TextBox 104">
            <a:extLst>
              <a:ext uri="{FF2B5EF4-FFF2-40B4-BE49-F238E27FC236}">
                <a16:creationId xmlns:a16="http://schemas.microsoft.com/office/drawing/2014/main" id="{EE433D6C-D8A8-3E28-C0B4-DAC0B8ACCA91}"/>
              </a:ext>
            </a:extLst>
          </p:cNvPr>
          <p:cNvSpPr txBox="1"/>
          <p:nvPr/>
        </p:nvSpPr>
        <p:spPr bwMode="auto">
          <a:xfrm>
            <a:off x="2154006" y="4283269"/>
            <a:ext cx="4727992" cy="384319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Турция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66171D-6DE5-04C3-2AE3-170796CF7C00}"/>
              </a:ext>
            </a:extLst>
          </p:cNvPr>
          <p:cNvSpPr txBox="1"/>
          <p:nvPr/>
        </p:nvSpPr>
        <p:spPr>
          <a:xfrm>
            <a:off x="492758" y="303695"/>
            <a:ext cx="11170269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9BDB53"/>
                </a:solidFill>
                <a:latin typeface="Montserrat"/>
                <a:ea typeface="+mn-lt"/>
                <a:cs typeface="+mn-lt"/>
              </a:rPr>
              <a:t>ПОМОГАЕМ ВЫЙТИ НА НОВЫЕ РЫНКИ</a:t>
            </a:r>
            <a:endParaRPr lang="ru-RU" sz="2400" b="1" dirty="0">
              <a:solidFill>
                <a:srgbClr val="9BDB53"/>
              </a:solidFill>
              <a:latin typeface="Montserrat"/>
            </a:endParaRPr>
          </a:p>
        </p:txBody>
      </p:sp>
      <p:sp>
        <p:nvSpPr>
          <p:cNvPr id="9" name="Прямоугольник 257">
            <a:extLst>
              <a:ext uri="{FF2B5EF4-FFF2-40B4-BE49-F238E27FC236}">
                <a16:creationId xmlns:a16="http://schemas.microsoft.com/office/drawing/2014/main" id="{A35EC7C5-885E-EEC5-0785-0EF944D89A91}"/>
              </a:ext>
            </a:extLst>
          </p:cNvPr>
          <p:cNvSpPr/>
          <p:nvPr/>
        </p:nvSpPr>
        <p:spPr>
          <a:xfrm>
            <a:off x="3236528" y="2445531"/>
            <a:ext cx="864096" cy="31251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011" tIns="63304" rIns="35011" bIns="63304" anchor="t">
            <a:spAutoFit/>
          </a:bodyPr>
          <a:lstStyle>
            <a:lvl1pPr algn="ctr">
              <a:defRPr sz="1000">
                <a:solidFill>
                  <a:srgbClr val="8A868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endParaRPr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1" name="Скругленный прямоугольник 30">
            <a:extLst>
              <a:ext uri="{FF2B5EF4-FFF2-40B4-BE49-F238E27FC236}">
                <a16:creationId xmlns:a16="http://schemas.microsoft.com/office/drawing/2014/main" id="{16673F5D-0DBA-D188-863F-10ED08BB5721}"/>
              </a:ext>
            </a:extLst>
          </p:cNvPr>
          <p:cNvSpPr/>
          <p:nvPr/>
        </p:nvSpPr>
        <p:spPr>
          <a:xfrm>
            <a:off x="669982" y="187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6BA844"/>
                </a:solidFill>
                <a:latin typeface="Montserrat"/>
                <a:cs typeface="Calibri Light"/>
              </a:rPr>
              <a:t>12 </a:t>
            </a:r>
            <a:endParaRPr lang="en-US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/>
              </a:rPr>
              <a:t>стран-участников митапов</a:t>
            </a:r>
            <a:endParaRPr lang="ru-RU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3" name="Скругленный прямоугольник 30">
            <a:extLst>
              <a:ext uri="{FF2B5EF4-FFF2-40B4-BE49-F238E27FC236}">
                <a16:creationId xmlns:a16="http://schemas.microsoft.com/office/drawing/2014/main" id="{F88C3A4D-670C-E829-B5B1-AF653F296234}"/>
              </a:ext>
            </a:extLst>
          </p:cNvPr>
          <p:cNvSpPr/>
          <p:nvPr/>
        </p:nvSpPr>
        <p:spPr>
          <a:xfrm>
            <a:off x="3437905" y="187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BA844"/>
                </a:solidFill>
                <a:latin typeface="Montserrat"/>
                <a:cs typeface="Calibri Light"/>
              </a:rPr>
              <a:t>42 </a:t>
            </a:r>
            <a:endParaRPr lang="en-US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>
              <a:defRPr sz="1000">
                <a:solidFill>
                  <a:srgbClr val="8A8686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ru-RU" sz="1200" dirty="0">
                <a:solidFill>
                  <a:schemeClr val="bg1"/>
                </a:solidFill>
                <a:latin typeface="Montserrat"/>
                <a:cs typeface="Calibri Light"/>
              </a:rPr>
              <a:t>технопарка, института развития, эксперта</a:t>
            </a:r>
            <a:endParaRPr lang="ru-RU" sz="1200" dirty="0">
              <a:solidFill>
                <a:schemeClr val="bg1"/>
              </a:solidFill>
              <a:latin typeface="Montserrat" pitchFamily="2" charset="0"/>
              <a:cs typeface="Calibri Light"/>
            </a:endParaRPr>
          </a:p>
        </p:txBody>
      </p:sp>
      <p:sp>
        <p:nvSpPr>
          <p:cNvPr id="15" name="Скругленный прямоугольник 30">
            <a:extLst>
              <a:ext uri="{FF2B5EF4-FFF2-40B4-BE49-F238E27FC236}">
                <a16:creationId xmlns:a16="http://schemas.microsoft.com/office/drawing/2014/main" id="{DF91AE02-19D8-DC04-8728-814BD7EF6378}"/>
              </a:ext>
            </a:extLst>
          </p:cNvPr>
          <p:cNvSpPr/>
          <p:nvPr/>
        </p:nvSpPr>
        <p:spPr>
          <a:xfrm>
            <a:off x="8922841" y="1875187"/>
            <a:ext cx="2901379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BA844"/>
                </a:solidFill>
                <a:latin typeface="Montserrat"/>
                <a:cs typeface="Calibri Light"/>
              </a:rPr>
              <a:t>50+</a:t>
            </a:r>
            <a:endParaRPr lang="en-US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/>
              </a:rPr>
              <a:t>стартапов представлено рынкам дружественных стран</a:t>
            </a:r>
            <a:endParaRPr lang="ru-RU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7" name="Скругленный прямоугольник 30">
            <a:extLst>
              <a:ext uri="{FF2B5EF4-FFF2-40B4-BE49-F238E27FC236}">
                <a16:creationId xmlns:a16="http://schemas.microsoft.com/office/drawing/2014/main" id="{6FD81AC7-725D-512F-1CA7-FAA0495B1E7C}"/>
              </a:ext>
            </a:extLst>
          </p:cNvPr>
          <p:cNvSpPr/>
          <p:nvPr/>
        </p:nvSpPr>
        <p:spPr>
          <a:xfrm>
            <a:off x="6179034" y="187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BA844"/>
                </a:solidFill>
                <a:latin typeface="Montserrat"/>
                <a:cs typeface="Calibri Light"/>
              </a:rPr>
              <a:t>1000+</a:t>
            </a:r>
            <a:endParaRPr lang="en-US" dirty="0"/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/>
              </a:rPr>
              <a:t>участников</a:t>
            </a:r>
            <a:endParaRPr lang="ru-RU" dirty="0" err="1"/>
          </a:p>
        </p:txBody>
      </p:sp>
      <p:sp>
        <p:nvSpPr>
          <p:cNvPr id="19" name="Google Shape;77;g12baeaeeb91_2_85">
            <a:extLst>
              <a:ext uri="{FF2B5EF4-FFF2-40B4-BE49-F238E27FC236}">
                <a16:creationId xmlns:a16="http://schemas.microsoft.com/office/drawing/2014/main" id="{5C79412A-0C05-D4BE-AFB0-B0155A81B9CC}"/>
              </a:ext>
            </a:extLst>
          </p:cNvPr>
          <p:cNvSpPr/>
          <p:nvPr/>
        </p:nvSpPr>
        <p:spPr bwMode="auto">
          <a:xfrm>
            <a:off x="1735217" y="3155682"/>
            <a:ext cx="3174457" cy="377899"/>
          </a:xfrm>
          <a:prstGeom prst="roundRect">
            <a:avLst>
              <a:gd name="adj" fmla="val 50000"/>
            </a:avLst>
          </a:prstGeom>
          <a:noFill/>
          <a:ln w="12700" cap="flat" cmpd="sng">
            <a:solidFill>
              <a:srgbClr val="6BA84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6581" tIns="63273" rIns="126581" bIns="63273" anchor="ctr" anchorCtr="0">
            <a:no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rgbClr val="72E061"/>
                </a:solidFill>
                <a:latin typeface="Montserrat Light"/>
                <a:cs typeface="Calibri Light"/>
              </a:rPr>
              <a:t>Ближайшие митапы</a:t>
            </a:r>
          </a:p>
        </p:txBody>
      </p:sp>
      <p:sp>
        <p:nvSpPr>
          <p:cNvPr id="20" name="TextBox 104">
            <a:extLst>
              <a:ext uri="{FF2B5EF4-FFF2-40B4-BE49-F238E27FC236}">
                <a16:creationId xmlns:a16="http://schemas.microsoft.com/office/drawing/2014/main" id="{580FB05F-CD38-5C4B-E779-12E206E7A399}"/>
              </a:ext>
            </a:extLst>
          </p:cNvPr>
          <p:cNvSpPr txBox="1"/>
          <p:nvPr/>
        </p:nvSpPr>
        <p:spPr bwMode="auto">
          <a:xfrm>
            <a:off x="1696220" y="4747470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3</a:t>
            </a:r>
            <a:endParaRPr lang="ru-RU" sz="2650" b="1" dirty="0">
              <a:solidFill>
                <a:srgbClr val="92D050"/>
              </a:solidFill>
              <a:latin typeface="Montserrat" panose="00000500000000000000" pitchFamily="2" charset="-52"/>
              <a:cs typeface="Calibri Light"/>
            </a:endParaRPr>
          </a:p>
        </p:txBody>
      </p:sp>
      <p:sp>
        <p:nvSpPr>
          <p:cNvPr id="21" name="TextBox 104">
            <a:extLst>
              <a:ext uri="{FF2B5EF4-FFF2-40B4-BE49-F238E27FC236}">
                <a16:creationId xmlns:a16="http://schemas.microsoft.com/office/drawing/2014/main" id="{8CB705EA-2971-D21E-6D5A-8632CB07D4A7}"/>
              </a:ext>
            </a:extLst>
          </p:cNvPr>
          <p:cNvSpPr txBox="1"/>
          <p:nvPr/>
        </p:nvSpPr>
        <p:spPr bwMode="auto">
          <a:xfrm>
            <a:off x="2154005" y="4835341"/>
            <a:ext cx="4727992" cy="377971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Иран</a:t>
            </a:r>
          </a:p>
        </p:txBody>
      </p:sp>
      <p:sp>
        <p:nvSpPr>
          <p:cNvPr id="5" name="Скругленный прямоугольник 30">
            <a:extLst>
              <a:ext uri="{FF2B5EF4-FFF2-40B4-BE49-F238E27FC236}">
                <a16:creationId xmlns:a16="http://schemas.microsoft.com/office/drawing/2014/main" id="{B2DDB1AD-644A-9647-9741-FE97FA952653}"/>
              </a:ext>
            </a:extLst>
          </p:cNvPr>
          <p:cNvSpPr/>
          <p:nvPr/>
        </p:nvSpPr>
        <p:spPr>
          <a:xfrm>
            <a:off x="639088" y="730892"/>
            <a:ext cx="11225452" cy="1049723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Montserrat Light"/>
              </a:rPr>
              <a:t>Международные </a:t>
            </a:r>
            <a:r>
              <a:rPr lang="ru-RU" sz="1400" dirty="0" err="1">
                <a:solidFill>
                  <a:schemeClr val="bg1"/>
                </a:solidFill>
                <a:latin typeface="Montserrat Light"/>
              </a:rPr>
              <a:t>агромитапы</a:t>
            </a:r>
            <a:r>
              <a:rPr lang="ru-RU" sz="1400" dirty="0">
                <a:solidFill>
                  <a:schemeClr val="bg1"/>
                </a:solidFill>
                <a:latin typeface="Montserrat Light"/>
              </a:rPr>
              <a:t> - мероприятия по обмену опытом для обсуждения актуальных трендов и перспектив развития отрасли, текущие меры поддержки внедрения инновационных решений, потенциальную кооперацию в области развития агротехнологий, а также перспективы долгосрочного сотрудничества.</a:t>
            </a:r>
          </a:p>
        </p:txBody>
      </p:sp>
      <p:sp>
        <p:nvSpPr>
          <p:cNvPr id="24" name="Google Shape;77;g12baeaeeb91_2_85">
            <a:extLst>
              <a:ext uri="{FF2B5EF4-FFF2-40B4-BE49-F238E27FC236}">
                <a16:creationId xmlns:a16="http://schemas.microsoft.com/office/drawing/2014/main" id="{9D29BDAB-AEE0-3847-EF9F-8AAF936779C1}"/>
              </a:ext>
            </a:extLst>
          </p:cNvPr>
          <p:cNvSpPr/>
          <p:nvPr/>
        </p:nvSpPr>
        <p:spPr bwMode="auto">
          <a:xfrm>
            <a:off x="7159623" y="3116935"/>
            <a:ext cx="3820220" cy="384357"/>
          </a:xfrm>
          <a:prstGeom prst="roundRect">
            <a:avLst>
              <a:gd name="adj" fmla="val 50000"/>
            </a:avLst>
          </a:prstGeom>
          <a:noFill/>
          <a:ln w="12700" cap="flat" cmpd="sng">
            <a:solidFill>
              <a:srgbClr val="6BA84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6581" tIns="63273" rIns="126581" bIns="63273" anchor="ctr" anchorCtr="0">
            <a:no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rgbClr val="72E061"/>
                </a:solidFill>
                <a:latin typeface="Montserrat Light"/>
                <a:cs typeface="Calibri Light"/>
              </a:rPr>
              <a:t>Установили партнерство</a:t>
            </a:r>
          </a:p>
        </p:txBody>
      </p:sp>
      <p:sp>
        <p:nvSpPr>
          <p:cNvPr id="25" name="TextBox 104">
            <a:extLst>
              <a:ext uri="{FF2B5EF4-FFF2-40B4-BE49-F238E27FC236}">
                <a16:creationId xmlns:a16="http://schemas.microsoft.com/office/drawing/2014/main" id="{4BFF75B5-2B3C-FE04-7703-B41080CFAA96}"/>
              </a:ext>
            </a:extLst>
          </p:cNvPr>
          <p:cNvSpPr txBox="1"/>
          <p:nvPr/>
        </p:nvSpPr>
        <p:spPr bwMode="auto">
          <a:xfrm>
            <a:off x="7094797" y="3685198"/>
            <a:ext cx="457786" cy="552506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1</a:t>
            </a:r>
            <a:endParaRPr lang="en-US" dirty="0"/>
          </a:p>
        </p:txBody>
      </p:sp>
      <p:sp>
        <p:nvSpPr>
          <p:cNvPr id="26" name="TextBox 104">
            <a:extLst>
              <a:ext uri="{FF2B5EF4-FFF2-40B4-BE49-F238E27FC236}">
                <a16:creationId xmlns:a16="http://schemas.microsoft.com/office/drawing/2014/main" id="{6A7F7F17-F8E1-5451-6149-7152E853C062}"/>
              </a:ext>
            </a:extLst>
          </p:cNvPr>
          <p:cNvSpPr txBox="1"/>
          <p:nvPr/>
        </p:nvSpPr>
        <p:spPr bwMode="auto">
          <a:xfrm>
            <a:off x="7552582" y="3763670"/>
            <a:ext cx="4727991" cy="384319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Китай</a:t>
            </a:r>
            <a:endParaRPr lang="en-US" dirty="0"/>
          </a:p>
        </p:txBody>
      </p:sp>
      <p:sp>
        <p:nvSpPr>
          <p:cNvPr id="27" name="TextBox 104">
            <a:extLst>
              <a:ext uri="{FF2B5EF4-FFF2-40B4-BE49-F238E27FC236}">
                <a16:creationId xmlns:a16="http://schemas.microsoft.com/office/drawing/2014/main" id="{F30E625D-B386-A461-A234-96158DB7A168}"/>
              </a:ext>
            </a:extLst>
          </p:cNvPr>
          <p:cNvSpPr txBox="1"/>
          <p:nvPr/>
        </p:nvSpPr>
        <p:spPr bwMode="auto">
          <a:xfrm>
            <a:off x="7107712" y="4269605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2</a:t>
            </a:r>
            <a:endParaRPr lang="ru-RU" sz="2650" b="1" dirty="0">
              <a:solidFill>
                <a:srgbClr val="92D050"/>
              </a:solidFill>
              <a:latin typeface="Montserrat" panose="00000500000000000000" pitchFamily="2" charset="-52"/>
              <a:cs typeface="Calibri Light"/>
            </a:endParaRPr>
          </a:p>
        </p:txBody>
      </p:sp>
      <p:sp>
        <p:nvSpPr>
          <p:cNvPr id="28" name="TextBox 104">
            <a:extLst>
              <a:ext uri="{FF2B5EF4-FFF2-40B4-BE49-F238E27FC236}">
                <a16:creationId xmlns:a16="http://schemas.microsoft.com/office/drawing/2014/main" id="{E70BB103-99DB-5FEF-D044-F261A7B4D524}"/>
              </a:ext>
            </a:extLst>
          </p:cNvPr>
          <p:cNvSpPr txBox="1"/>
          <p:nvPr/>
        </p:nvSpPr>
        <p:spPr bwMode="auto">
          <a:xfrm>
            <a:off x="7565497" y="4347844"/>
            <a:ext cx="4727992" cy="384319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ОАЭ</a:t>
            </a:r>
            <a:endParaRPr lang="en-US" dirty="0"/>
          </a:p>
        </p:txBody>
      </p:sp>
      <p:sp>
        <p:nvSpPr>
          <p:cNvPr id="29" name="TextBox 104">
            <a:extLst>
              <a:ext uri="{FF2B5EF4-FFF2-40B4-BE49-F238E27FC236}">
                <a16:creationId xmlns:a16="http://schemas.microsoft.com/office/drawing/2014/main" id="{8CB51209-0E6E-C872-253D-A47124B5328E}"/>
              </a:ext>
            </a:extLst>
          </p:cNvPr>
          <p:cNvSpPr txBox="1"/>
          <p:nvPr/>
        </p:nvSpPr>
        <p:spPr bwMode="auto">
          <a:xfrm>
            <a:off x="7107711" y="4812045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3</a:t>
            </a:r>
            <a:endParaRPr lang="ru-RU" sz="2650" b="1" dirty="0">
              <a:solidFill>
                <a:srgbClr val="92D050"/>
              </a:solidFill>
              <a:latin typeface="Montserrat" panose="00000500000000000000" pitchFamily="2" charset="-52"/>
              <a:cs typeface="Calibri Light"/>
            </a:endParaRPr>
          </a:p>
        </p:txBody>
      </p:sp>
      <p:sp>
        <p:nvSpPr>
          <p:cNvPr id="30" name="TextBox 104">
            <a:extLst>
              <a:ext uri="{FF2B5EF4-FFF2-40B4-BE49-F238E27FC236}">
                <a16:creationId xmlns:a16="http://schemas.microsoft.com/office/drawing/2014/main" id="{C69E2F79-E55A-8E32-2C05-72365A338529}"/>
              </a:ext>
            </a:extLst>
          </p:cNvPr>
          <p:cNvSpPr txBox="1"/>
          <p:nvPr/>
        </p:nvSpPr>
        <p:spPr bwMode="auto">
          <a:xfrm>
            <a:off x="7565496" y="4899916"/>
            <a:ext cx="4727992" cy="377971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Вьетнам</a:t>
            </a:r>
          </a:p>
        </p:txBody>
      </p:sp>
      <p:sp>
        <p:nvSpPr>
          <p:cNvPr id="31" name="TextBox 104">
            <a:extLst>
              <a:ext uri="{FF2B5EF4-FFF2-40B4-BE49-F238E27FC236}">
                <a16:creationId xmlns:a16="http://schemas.microsoft.com/office/drawing/2014/main" id="{BAD0958F-CAEA-18D2-F935-7B6A6F52073E}"/>
              </a:ext>
            </a:extLst>
          </p:cNvPr>
          <p:cNvSpPr txBox="1"/>
          <p:nvPr/>
        </p:nvSpPr>
        <p:spPr bwMode="auto">
          <a:xfrm>
            <a:off x="7107710" y="5406146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4</a:t>
            </a:r>
            <a:endParaRPr lang="ru-RU" sz="2650" b="1" dirty="0">
              <a:solidFill>
                <a:srgbClr val="92D050"/>
              </a:solidFill>
              <a:latin typeface="Montserrat" panose="00000500000000000000" pitchFamily="2" charset="-52"/>
              <a:cs typeface="Calibri Light"/>
            </a:endParaRPr>
          </a:p>
        </p:txBody>
      </p:sp>
      <p:sp>
        <p:nvSpPr>
          <p:cNvPr id="32" name="TextBox 104">
            <a:extLst>
              <a:ext uri="{FF2B5EF4-FFF2-40B4-BE49-F238E27FC236}">
                <a16:creationId xmlns:a16="http://schemas.microsoft.com/office/drawing/2014/main" id="{C8245278-10A7-262C-9535-9C00E7B1D688}"/>
              </a:ext>
            </a:extLst>
          </p:cNvPr>
          <p:cNvSpPr txBox="1"/>
          <p:nvPr/>
        </p:nvSpPr>
        <p:spPr bwMode="auto">
          <a:xfrm>
            <a:off x="7565495" y="5442356"/>
            <a:ext cx="4727992" cy="377971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Индонезия</a:t>
            </a:r>
          </a:p>
        </p:txBody>
      </p:sp>
      <p:sp>
        <p:nvSpPr>
          <p:cNvPr id="33" name="TextBox 104">
            <a:extLst>
              <a:ext uri="{FF2B5EF4-FFF2-40B4-BE49-F238E27FC236}">
                <a16:creationId xmlns:a16="http://schemas.microsoft.com/office/drawing/2014/main" id="{675E2D8A-15E6-573E-2765-6FA9806D8186}"/>
              </a:ext>
            </a:extLst>
          </p:cNvPr>
          <p:cNvSpPr txBox="1"/>
          <p:nvPr/>
        </p:nvSpPr>
        <p:spPr bwMode="auto">
          <a:xfrm>
            <a:off x="9083744" y="3714248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5</a:t>
            </a:r>
            <a:endParaRPr lang="ru-RU" sz="2650" b="1" dirty="0">
              <a:solidFill>
                <a:srgbClr val="92D050"/>
              </a:solidFill>
              <a:latin typeface="Montserrat" panose="00000500000000000000" pitchFamily="2" charset="-52"/>
              <a:cs typeface="Calibri Light"/>
            </a:endParaRPr>
          </a:p>
        </p:txBody>
      </p:sp>
      <p:sp>
        <p:nvSpPr>
          <p:cNvPr id="34" name="TextBox 104">
            <a:extLst>
              <a:ext uri="{FF2B5EF4-FFF2-40B4-BE49-F238E27FC236}">
                <a16:creationId xmlns:a16="http://schemas.microsoft.com/office/drawing/2014/main" id="{B730D9FE-AE7F-3E90-0BA6-88143DFCD7BA}"/>
              </a:ext>
            </a:extLst>
          </p:cNvPr>
          <p:cNvSpPr txBox="1"/>
          <p:nvPr/>
        </p:nvSpPr>
        <p:spPr bwMode="auto">
          <a:xfrm>
            <a:off x="9541529" y="3802119"/>
            <a:ext cx="4727992" cy="377971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Бразилия</a:t>
            </a:r>
          </a:p>
        </p:txBody>
      </p:sp>
      <p:sp>
        <p:nvSpPr>
          <p:cNvPr id="39" name="TextBox 104">
            <a:extLst>
              <a:ext uri="{FF2B5EF4-FFF2-40B4-BE49-F238E27FC236}">
                <a16:creationId xmlns:a16="http://schemas.microsoft.com/office/drawing/2014/main" id="{3817A611-C6E0-49A4-67E8-B503DE0DD117}"/>
              </a:ext>
            </a:extLst>
          </p:cNvPr>
          <p:cNvSpPr txBox="1"/>
          <p:nvPr/>
        </p:nvSpPr>
        <p:spPr bwMode="auto">
          <a:xfrm>
            <a:off x="9083744" y="4321264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6</a:t>
            </a:r>
            <a:endParaRPr lang="ru-RU" sz="2650" b="1" dirty="0">
              <a:solidFill>
                <a:srgbClr val="92D050"/>
              </a:solidFill>
              <a:latin typeface="Montserrat" panose="00000500000000000000" pitchFamily="2" charset="-52"/>
              <a:cs typeface="Calibri Light"/>
            </a:endParaRPr>
          </a:p>
        </p:txBody>
      </p:sp>
      <p:sp>
        <p:nvSpPr>
          <p:cNvPr id="40" name="TextBox 104">
            <a:extLst>
              <a:ext uri="{FF2B5EF4-FFF2-40B4-BE49-F238E27FC236}">
                <a16:creationId xmlns:a16="http://schemas.microsoft.com/office/drawing/2014/main" id="{06B6BA59-C45F-1C2E-0786-0760262A7EC6}"/>
              </a:ext>
            </a:extLst>
          </p:cNvPr>
          <p:cNvSpPr txBox="1"/>
          <p:nvPr/>
        </p:nvSpPr>
        <p:spPr bwMode="auto">
          <a:xfrm>
            <a:off x="9567358" y="4357474"/>
            <a:ext cx="4727992" cy="377971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Индия</a:t>
            </a:r>
          </a:p>
        </p:txBody>
      </p:sp>
      <p:sp>
        <p:nvSpPr>
          <p:cNvPr id="41" name="TextBox 104">
            <a:extLst>
              <a:ext uri="{FF2B5EF4-FFF2-40B4-BE49-F238E27FC236}">
                <a16:creationId xmlns:a16="http://schemas.microsoft.com/office/drawing/2014/main" id="{B726A117-8FDC-C3E2-EC0C-61689C41FA09}"/>
              </a:ext>
            </a:extLst>
          </p:cNvPr>
          <p:cNvSpPr txBox="1"/>
          <p:nvPr/>
        </p:nvSpPr>
        <p:spPr bwMode="auto">
          <a:xfrm>
            <a:off x="9083743" y="4850789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7</a:t>
            </a:r>
            <a:endParaRPr lang="ru-RU" sz="2650" b="1" dirty="0">
              <a:solidFill>
                <a:srgbClr val="92D050"/>
              </a:solidFill>
              <a:latin typeface="Montserrat" panose="00000500000000000000" pitchFamily="2" charset="-52"/>
              <a:cs typeface="Calibri Light"/>
            </a:endParaRPr>
          </a:p>
        </p:txBody>
      </p:sp>
      <p:sp>
        <p:nvSpPr>
          <p:cNvPr id="42" name="TextBox 104">
            <a:extLst>
              <a:ext uri="{FF2B5EF4-FFF2-40B4-BE49-F238E27FC236}">
                <a16:creationId xmlns:a16="http://schemas.microsoft.com/office/drawing/2014/main" id="{1C4C0CED-AC4C-4758-64BE-5BCC899B0F30}"/>
              </a:ext>
            </a:extLst>
          </p:cNvPr>
          <p:cNvSpPr txBox="1"/>
          <p:nvPr/>
        </p:nvSpPr>
        <p:spPr bwMode="auto">
          <a:xfrm>
            <a:off x="9567357" y="4883825"/>
            <a:ext cx="4727992" cy="384319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Беларусь</a:t>
            </a:r>
            <a:endParaRPr lang="en-US" dirty="0"/>
          </a:p>
        </p:txBody>
      </p:sp>
      <p:sp>
        <p:nvSpPr>
          <p:cNvPr id="43" name="TextBox 104">
            <a:extLst>
              <a:ext uri="{FF2B5EF4-FFF2-40B4-BE49-F238E27FC236}">
                <a16:creationId xmlns:a16="http://schemas.microsoft.com/office/drawing/2014/main" id="{C953F100-B630-9FB3-E49E-277CE7DEBBCD}"/>
              </a:ext>
            </a:extLst>
          </p:cNvPr>
          <p:cNvSpPr txBox="1"/>
          <p:nvPr/>
        </p:nvSpPr>
        <p:spPr bwMode="auto">
          <a:xfrm>
            <a:off x="9083742" y="5431975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 panose="00000500000000000000" pitchFamily="2" charset="-52"/>
                <a:cs typeface="Calibri Light"/>
              </a:rPr>
              <a:t>8</a:t>
            </a:r>
          </a:p>
        </p:txBody>
      </p:sp>
      <p:sp>
        <p:nvSpPr>
          <p:cNvPr id="44" name="TextBox 104">
            <a:extLst>
              <a:ext uri="{FF2B5EF4-FFF2-40B4-BE49-F238E27FC236}">
                <a16:creationId xmlns:a16="http://schemas.microsoft.com/office/drawing/2014/main" id="{1BB0E022-4BB9-1FEE-B629-0D75C99C53DA}"/>
              </a:ext>
            </a:extLst>
          </p:cNvPr>
          <p:cNvSpPr txBox="1"/>
          <p:nvPr/>
        </p:nvSpPr>
        <p:spPr bwMode="auto">
          <a:xfrm>
            <a:off x="9567356" y="5465011"/>
            <a:ext cx="4727992" cy="384319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Марокко</a:t>
            </a:r>
            <a:endParaRPr lang="ru-RU" sz="1600" dirty="0">
              <a:solidFill>
                <a:schemeClr val="bg1"/>
              </a:solidFill>
              <a:latin typeface="Montserrat Light"/>
            </a:endParaRPr>
          </a:p>
        </p:txBody>
      </p:sp>
      <p:sp>
        <p:nvSpPr>
          <p:cNvPr id="46" name="TextBox 104">
            <a:extLst>
              <a:ext uri="{FF2B5EF4-FFF2-40B4-BE49-F238E27FC236}">
                <a16:creationId xmlns:a16="http://schemas.microsoft.com/office/drawing/2014/main" id="{4CFD2D9E-BA44-61A6-CE3D-53FA31C76A50}"/>
              </a:ext>
            </a:extLst>
          </p:cNvPr>
          <p:cNvSpPr txBox="1"/>
          <p:nvPr/>
        </p:nvSpPr>
        <p:spPr bwMode="auto">
          <a:xfrm>
            <a:off x="7998152" y="5955791"/>
            <a:ext cx="4727992" cy="384319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</a:rPr>
              <a:t>и другие страны...</a:t>
            </a:r>
          </a:p>
        </p:txBody>
      </p:sp>
    </p:spTree>
    <p:extLst>
      <p:ext uri="{BB962C8B-B14F-4D97-AF65-F5344CB8AC3E}">
        <p14:creationId xmlns:p14="http://schemas.microsoft.com/office/powerpoint/2010/main" val="358160581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2B9B-2F0D-A34C-E59D-D8B32C23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77;g12baeaeeb91_2_85">
            <a:extLst>
              <a:ext uri="{FF2B5EF4-FFF2-40B4-BE49-F238E27FC236}">
                <a16:creationId xmlns:a16="http://schemas.microsoft.com/office/drawing/2014/main" id="{6C51B4BA-6993-9037-7FF7-33A268E21948}"/>
              </a:ext>
            </a:extLst>
          </p:cNvPr>
          <p:cNvSpPr/>
          <p:nvPr/>
        </p:nvSpPr>
        <p:spPr bwMode="auto">
          <a:xfrm>
            <a:off x="521186" y="2541091"/>
            <a:ext cx="11149625" cy="377899"/>
          </a:xfrm>
          <a:prstGeom prst="roundRect">
            <a:avLst>
              <a:gd name="adj" fmla="val 50000"/>
            </a:avLst>
          </a:prstGeom>
          <a:noFill/>
          <a:ln w="12700" cap="flat" cmpd="sng">
            <a:solidFill>
              <a:srgbClr val="6BA84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6581" tIns="63273" rIns="126581" bIns="63273" anchor="ctr" anchorCtr="0">
            <a:no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rgbClr val="72E061"/>
                </a:solidFill>
                <a:latin typeface="Montserrat Light"/>
                <a:ea typeface="Calibri Light"/>
                <a:cs typeface="Calibri Light"/>
              </a:rPr>
              <a:t>Четыре направления работы</a:t>
            </a:r>
          </a:p>
        </p:txBody>
      </p:sp>
      <p:sp>
        <p:nvSpPr>
          <p:cNvPr id="47" name="TextBox 104">
            <a:extLst>
              <a:ext uri="{FF2B5EF4-FFF2-40B4-BE49-F238E27FC236}">
                <a16:creationId xmlns:a16="http://schemas.microsoft.com/office/drawing/2014/main" id="{0F59001C-7421-4E90-16F2-66FFCB9F9609}"/>
              </a:ext>
            </a:extLst>
          </p:cNvPr>
          <p:cNvSpPr txBox="1"/>
          <p:nvPr/>
        </p:nvSpPr>
        <p:spPr bwMode="auto">
          <a:xfrm>
            <a:off x="1430461" y="3011461"/>
            <a:ext cx="602324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67" b="1" dirty="0">
                <a:solidFill>
                  <a:srgbClr val="92D050"/>
                </a:solidFill>
                <a:latin typeface="Montserrat" panose="00000500000000000000" pitchFamily="2" charset="-52"/>
                <a:cs typeface="Calibri Light"/>
              </a:rPr>
              <a:t>1</a:t>
            </a:r>
          </a:p>
        </p:txBody>
      </p:sp>
      <p:sp>
        <p:nvSpPr>
          <p:cNvPr id="49" name="TextBox 104">
            <a:extLst>
              <a:ext uri="{FF2B5EF4-FFF2-40B4-BE49-F238E27FC236}">
                <a16:creationId xmlns:a16="http://schemas.microsoft.com/office/drawing/2014/main" id="{C7B7F6B4-E152-3CA1-90B1-430654222508}"/>
              </a:ext>
            </a:extLst>
          </p:cNvPr>
          <p:cNvSpPr txBox="1"/>
          <p:nvPr/>
        </p:nvSpPr>
        <p:spPr bwMode="auto">
          <a:xfrm>
            <a:off x="1995683" y="3117050"/>
            <a:ext cx="2246869" cy="377971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</a:rPr>
              <a:t>Питчи стартапов</a:t>
            </a:r>
          </a:p>
        </p:txBody>
      </p:sp>
      <p:sp>
        <p:nvSpPr>
          <p:cNvPr id="51" name="TextBox 104">
            <a:extLst>
              <a:ext uri="{FF2B5EF4-FFF2-40B4-BE49-F238E27FC236}">
                <a16:creationId xmlns:a16="http://schemas.microsoft.com/office/drawing/2014/main" id="{B9342A74-8887-0974-D550-4D271E3E2B55}"/>
              </a:ext>
            </a:extLst>
          </p:cNvPr>
          <p:cNvSpPr txBox="1"/>
          <p:nvPr/>
        </p:nvSpPr>
        <p:spPr bwMode="auto">
          <a:xfrm>
            <a:off x="1502728" y="3564506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67" b="1" dirty="0">
                <a:solidFill>
                  <a:srgbClr val="92D050"/>
                </a:solidFill>
                <a:latin typeface="Montserrat" panose="00000500000000000000" pitchFamily="2" charset="-52"/>
                <a:cs typeface="Calibri Light"/>
              </a:rPr>
              <a:t>2</a:t>
            </a:r>
          </a:p>
        </p:txBody>
      </p:sp>
      <p:sp>
        <p:nvSpPr>
          <p:cNvPr id="53" name="TextBox 104">
            <a:extLst>
              <a:ext uri="{FF2B5EF4-FFF2-40B4-BE49-F238E27FC236}">
                <a16:creationId xmlns:a16="http://schemas.microsoft.com/office/drawing/2014/main" id="{7496D919-67BF-FF7C-505D-E6A6E0A2FD0E}"/>
              </a:ext>
            </a:extLst>
          </p:cNvPr>
          <p:cNvSpPr txBox="1"/>
          <p:nvPr/>
        </p:nvSpPr>
        <p:spPr bwMode="auto">
          <a:xfrm>
            <a:off x="2036712" y="3648867"/>
            <a:ext cx="3214023" cy="377971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 err="1">
                <a:solidFill>
                  <a:schemeClr val="bg1"/>
                </a:solidFill>
                <a:latin typeface="Montserrat Light"/>
              </a:rPr>
              <a:t>Синдицирование</a:t>
            </a:r>
            <a:r>
              <a:rPr lang="ru-RU" sz="1600" dirty="0">
                <a:solidFill>
                  <a:schemeClr val="bg1"/>
                </a:solidFill>
                <a:latin typeface="Montserrat Light"/>
              </a:rPr>
              <a:t> сделок</a:t>
            </a:r>
            <a:endParaRPr lang="ru-RU" sz="16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9A1A63-B104-686B-55B1-58846545C71D}"/>
              </a:ext>
            </a:extLst>
          </p:cNvPr>
          <p:cNvSpPr txBox="1"/>
          <p:nvPr/>
        </p:nvSpPr>
        <p:spPr>
          <a:xfrm>
            <a:off x="2748882" y="4507925"/>
            <a:ext cx="2810855" cy="360830"/>
          </a:xfrm>
          <a:prstGeom prst="rect">
            <a:avLst/>
          </a:prstGeom>
          <a:noFill/>
        </p:spPr>
        <p:txBody>
          <a:bodyPr wrap="square" lIns="83019" tIns="41510" rIns="83019" bIns="41510" rtlCol="0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rgbClr val="92D050"/>
                </a:solidFill>
                <a:latin typeface="Montserrat Light"/>
              </a:rPr>
              <a:t>105+ корпораций</a:t>
            </a:r>
            <a:endParaRPr lang="en-GB" sz="1800" dirty="0">
              <a:solidFill>
                <a:srgbClr val="92D050"/>
              </a:solidFill>
              <a:latin typeface="Montserrat Ligh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126A462-96B2-602B-77B8-FCA3B784836C}"/>
              </a:ext>
            </a:extLst>
          </p:cNvPr>
          <p:cNvSpPr txBox="1"/>
          <p:nvPr/>
        </p:nvSpPr>
        <p:spPr>
          <a:xfrm>
            <a:off x="6707419" y="4499749"/>
            <a:ext cx="2950131" cy="360830"/>
          </a:xfrm>
          <a:prstGeom prst="rect">
            <a:avLst/>
          </a:prstGeom>
          <a:noFill/>
        </p:spPr>
        <p:txBody>
          <a:bodyPr wrap="square" lIns="83019" tIns="41510" rIns="83019" bIns="41510" rtlCol="0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rgbClr val="92D050"/>
                </a:solidFill>
                <a:latin typeface="Montserrat Light"/>
              </a:rPr>
              <a:t>150+ инвесторов</a:t>
            </a:r>
          </a:p>
        </p:txBody>
      </p:sp>
      <p:sp>
        <p:nvSpPr>
          <p:cNvPr id="71" name="Прямоугольник 177">
            <a:extLst>
              <a:ext uri="{FF2B5EF4-FFF2-40B4-BE49-F238E27FC236}">
                <a16:creationId xmlns:a16="http://schemas.microsoft.com/office/drawing/2014/main" id="{0BCFEBCD-C939-7228-549C-22B6340C6DEC}"/>
              </a:ext>
            </a:extLst>
          </p:cNvPr>
          <p:cNvSpPr/>
          <p:nvPr/>
        </p:nvSpPr>
        <p:spPr>
          <a:xfrm>
            <a:off x="1597420" y="4920732"/>
            <a:ext cx="8757417" cy="4571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134">
              <a:solidFill>
                <a:srgbClr val="92D05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0" name="Picture 87" descr="X5 Retail Group logo in transparent PNG and vectorized SVG formats">
            <a:extLst>
              <a:ext uri="{FF2B5EF4-FFF2-40B4-BE49-F238E27FC236}">
                <a16:creationId xmlns:a16="http://schemas.microsoft.com/office/drawing/2014/main" id="{66453028-566F-5E43-9DCC-FBD0EE7DB31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93446" y="5932305"/>
            <a:ext cx="648650" cy="472885"/>
          </a:xfrm>
          <a:prstGeom prst="rect">
            <a:avLst/>
          </a:prstGeom>
        </p:spPr>
      </p:pic>
      <p:pic>
        <p:nvPicPr>
          <p:cNvPr id="31" name="Picture 88" descr="Файл:Magnit logo.svg — Википедия">
            <a:extLst>
              <a:ext uri="{FF2B5EF4-FFF2-40B4-BE49-F238E27FC236}">
                <a16:creationId xmlns:a16="http://schemas.microsoft.com/office/drawing/2014/main" id="{B1CE466B-3B5E-5D7B-FBEB-D972E759D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-177" r="78125" b="-980"/>
          <a:stretch/>
        </p:blipFill>
        <p:spPr>
          <a:xfrm>
            <a:off x="8895475" y="5864778"/>
            <a:ext cx="627071" cy="564482"/>
          </a:xfrm>
          <a:prstGeom prst="rect">
            <a:avLst/>
          </a:prstGeom>
        </p:spPr>
      </p:pic>
      <p:pic>
        <p:nvPicPr>
          <p:cNvPr id="32" name="Picture 89" descr="Отечественные и мировые бренды — Корпорация развития">
            <a:extLst>
              <a:ext uri="{FF2B5EF4-FFF2-40B4-BE49-F238E27FC236}">
                <a16:creationId xmlns:a16="http://schemas.microsoft.com/office/drawing/2014/main" id="{5C8F1038-2A47-5E3C-B3D5-6BCF873CADD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32247" y="4946668"/>
            <a:ext cx="1218774" cy="893419"/>
          </a:xfrm>
          <a:prstGeom prst="rect">
            <a:avLst/>
          </a:prstGeom>
        </p:spPr>
      </p:pic>
      <p:pic>
        <p:nvPicPr>
          <p:cNvPr id="33" name="Picture 90" descr="Файл:Cherkizovo logo new rus.png — Википедия">
            <a:extLst>
              <a:ext uri="{FF2B5EF4-FFF2-40B4-BE49-F238E27FC236}">
                <a16:creationId xmlns:a16="http://schemas.microsoft.com/office/drawing/2014/main" id="{C84BB925-13FE-93DE-F994-CCB8F0E1A87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70886" y="5552374"/>
            <a:ext cx="1092915" cy="265477"/>
          </a:xfrm>
          <a:prstGeom prst="rect">
            <a:avLst/>
          </a:prstGeom>
        </p:spPr>
      </p:pic>
      <p:pic>
        <p:nvPicPr>
          <p:cNvPr id="35" name="Picture 28" descr="Агрохолдинг &quot;СТЕПЬ&quot;">
            <a:extLst>
              <a:ext uri="{FF2B5EF4-FFF2-40B4-BE49-F238E27FC236}">
                <a16:creationId xmlns:a16="http://schemas.microsoft.com/office/drawing/2014/main" id="{9157B1A6-0E4F-4330-136E-E4AA188D175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11363" y="6074788"/>
            <a:ext cx="1128753" cy="331288"/>
          </a:xfrm>
          <a:prstGeom prst="rect">
            <a:avLst/>
          </a:prstGeom>
          <a:solidFill>
            <a:srgbClr val="000000"/>
          </a:solidFill>
          <a:ln w="1114" cap="flat">
            <a:noFill/>
            <a:prstDash val="solid"/>
            <a:miter/>
          </a:ln>
        </p:spPr>
      </p:pic>
      <p:pic>
        <p:nvPicPr>
          <p:cNvPr id="36" name="Picture 73" descr="Angelsdeck">
            <a:extLst>
              <a:ext uri="{FF2B5EF4-FFF2-40B4-BE49-F238E27FC236}">
                <a16:creationId xmlns:a16="http://schemas.microsoft.com/office/drawing/2014/main" id="{58FDFC29-54C4-084B-FA35-1C952A7544A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92905" y="5950105"/>
            <a:ext cx="496832" cy="497092"/>
          </a:xfrm>
          <a:prstGeom prst="rect">
            <a:avLst/>
          </a:prstGeom>
          <a:solidFill>
            <a:srgbClr val="000000"/>
          </a:solidFill>
          <a:ln w="1114" cap="flat">
            <a:noFill/>
            <a:prstDash val="solid"/>
            <a:miter/>
          </a:ln>
        </p:spPr>
      </p:pic>
      <p:pic>
        <p:nvPicPr>
          <p:cNvPr id="37" name="Picture 76" descr="✓ ФРИИ | Moscow">
            <a:extLst>
              <a:ext uri="{FF2B5EF4-FFF2-40B4-BE49-F238E27FC236}">
                <a16:creationId xmlns:a16="http://schemas.microsoft.com/office/drawing/2014/main" id="{0CE3347F-84B4-9E56-FA34-4391DD07236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63959" y="5966801"/>
            <a:ext cx="474435" cy="480396"/>
          </a:xfrm>
          <a:prstGeom prst="rect">
            <a:avLst/>
          </a:prstGeom>
          <a:solidFill>
            <a:srgbClr val="000000"/>
          </a:solidFill>
          <a:ln w="1114" cap="flat">
            <a:noFill/>
            <a:prstDash val="solid"/>
            <a:miter/>
          </a:ln>
        </p:spPr>
      </p:pic>
      <p:pic>
        <p:nvPicPr>
          <p:cNvPr id="38" name="Graphic 80">
            <a:extLst>
              <a:ext uri="{FF2B5EF4-FFF2-40B4-BE49-F238E27FC236}">
                <a16:creationId xmlns:a16="http://schemas.microsoft.com/office/drawing/2014/main" id="{78B2134E-B7BC-73D7-FDCE-1DE7FA7B44B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12219" y="5519500"/>
            <a:ext cx="610913" cy="213011"/>
          </a:xfrm>
          <a:prstGeom prst="rect">
            <a:avLst/>
          </a:prstGeom>
        </p:spPr>
      </p:pic>
      <p:pic>
        <p:nvPicPr>
          <p:cNvPr id="39" name="Picture 81" descr="Уралхим ОХК АО">
            <a:extLst>
              <a:ext uri="{FF2B5EF4-FFF2-40B4-BE49-F238E27FC236}">
                <a16:creationId xmlns:a16="http://schemas.microsoft.com/office/drawing/2014/main" id="{C676D66D-A69B-8517-68DF-94CEDB2E69D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18456" y="6135216"/>
            <a:ext cx="921611" cy="132846"/>
          </a:xfrm>
          <a:prstGeom prst="rect">
            <a:avLst/>
          </a:prstGeom>
          <a:solidFill>
            <a:srgbClr val="000000"/>
          </a:solidFill>
          <a:ln w="1114" cap="flat">
            <a:noFill/>
            <a:prstDash val="solid"/>
            <a:miter/>
          </a:ln>
        </p:spPr>
      </p:pic>
      <p:pic>
        <p:nvPicPr>
          <p:cNvPr id="40" name="Picture 82" descr="Общество с ограниченной ответственностью &quot;Агама Истра&quot; | Национальное окно  открытых инноваций">
            <a:extLst>
              <a:ext uri="{FF2B5EF4-FFF2-40B4-BE49-F238E27FC236}">
                <a16:creationId xmlns:a16="http://schemas.microsoft.com/office/drawing/2014/main" id="{242BCCBC-72BD-96AE-F043-06D2EF081D2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15419" y="5166319"/>
            <a:ext cx="964263" cy="952568"/>
          </a:xfrm>
          <a:prstGeom prst="rect">
            <a:avLst/>
          </a:prstGeom>
        </p:spPr>
      </p:pic>
      <p:pic>
        <p:nvPicPr>
          <p:cNvPr id="41" name="Picture 9" descr="Файл:Rusagro logo ru.svg — Википедия">
            <a:extLst>
              <a:ext uri="{FF2B5EF4-FFF2-40B4-BE49-F238E27FC236}">
                <a16:creationId xmlns:a16="http://schemas.microsoft.com/office/drawing/2014/main" id="{CFFCE4F6-DA44-EE0E-E17F-29CB05C263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2190" y="5068817"/>
            <a:ext cx="848511" cy="749034"/>
          </a:xfrm>
          <a:prstGeom prst="rect">
            <a:avLst/>
          </a:prstGeom>
        </p:spPr>
      </p:pic>
      <p:pic>
        <p:nvPicPr>
          <p:cNvPr id="42" name="Picture 29" descr="Файл:Лого Азот.png — Википедия">
            <a:extLst>
              <a:ext uri="{FF2B5EF4-FFF2-40B4-BE49-F238E27FC236}">
                <a16:creationId xmlns:a16="http://schemas.microsoft.com/office/drawing/2014/main" id="{A7A07682-B856-B589-7D78-E83156917710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14043" y="6122348"/>
            <a:ext cx="751034" cy="221853"/>
          </a:xfrm>
          <a:prstGeom prst="rect">
            <a:avLst/>
          </a:prstGeom>
          <a:solidFill>
            <a:srgbClr val="000000"/>
          </a:solidFill>
          <a:ln w="1114" cap="flat">
            <a:noFill/>
            <a:prstDash val="solid"/>
            <a:miter/>
          </a:ln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1620110E-8626-4DA0-C03C-76E014C597E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68983" y="5218110"/>
            <a:ext cx="728279" cy="477933"/>
          </a:xfrm>
          <a:prstGeom prst="rect">
            <a:avLst/>
          </a:prstGeom>
        </p:spPr>
      </p:pic>
      <p:pic>
        <p:nvPicPr>
          <p:cNvPr id="62" name="Picture 23" descr="A black and white logo&#10;&#10;Description automatically generated">
            <a:extLst>
              <a:ext uri="{FF2B5EF4-FFF2-40B4-BE49-F238E27FC236}">
                <a16:creationId xmlns:a16="http://schemas.microsoft.com/office/drawing/2014/main" id="{45FE4459-AE9F-8496-4236-E240F8A33D8C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11955" y="5473572"/>
            <a:ext cx="918771" cy="349763"/>
          </a:xfrm>
          <a:prstGeom prst="rect">
            <a:avLst/>
          </a:prstGeom>
        </p:spPr>
      </p:pic>
      <p:sp>
        <p:nvSpPr>
          <p:cNvPr id="2" name="TextBox 104">
            <a:extLst>
              <a:ext uri="{FF2B5EF4-FFF2-40B4-BE49-F238E27FC236}">
                <a16:creationId xmlns:a16="http://schemas.microsoft.com/office/drawing/2014/main" id="{28FDB9CB-35A0-B32C-3875-E8E6E51C6555}"/>
              </a:ext>
            </a:extLst>
          </p:cNvPr>
          <p:cNvSpPr txBox="1"/>
          <p:nvPr/>
        </p:nvSpPr>
        <p:spPr bwMode="auto">
          <a:xfrm>
            <a:off x="6485035" y="3009807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3</a:t>
            </a:r>
            <a:endParaRPr lang="ru-RU" sz="2650" b="1" dirty="0">
              <a:solidFill>
                <a:srgbClr val="92D050"/>
              </a:solidFill>
              <a:latin typeface="Montserrat" panose="00000500000000000000" pitchFamily="2" charset="-52"/>
              <a:cs typeface="Calibri Light"/>
            </a:endParaRPr>
          </a:p>
        </p:txBody>
      </p:sp>
      <p:sp>
        <p:nvSpPr>
          <p:cNvPr id="4" name="TextBox 104">
            <a:extLst>
              <a:ext uri="{FF2B5EF4-FFF2-40B4-BE49-F238E27FC236}">
                <a16:creationId xmlns:a16="http://schemas.microsoft.com/office/drawing/2014/main" id="{A163ABE3-4E7D-8323-B34E-9D22ECE233CA}"/>
              </a:ext>
            </a:extLst>
          </p:cNvPr>
          <p:cNvSpPr txBox="1"/>
          <p:nvPr/>
        </p:nvSpPr>
        <p:spPr bwMode="auto">
          <a:xfrm>
            <a:off x="6942820" y="3111509"/>
            <a:ext cx="4727991" cy="384319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</a:rPr>
              <a:t>Развитие экспертизы инвесторов</a:t>
            </a:r>
          </a:p>
        </p:txBody>
      </p:sp>
      <p:sp>
        <p:nvSpPr>
          <p:cNvPr id="6" name="TextBox 104">
            <a:extLst>
              <a:ext uri="{FF2B5EF4-FFF2-40B4-BE49-F238E27FC236}">
                <a16:creationId xmlns:a16="http://schemas.microsoft.com/office/drawing/2014/main" id="{91C8CAD2-FABA-5EE6-4CDA-3510797640E4}"/>
              </a:ext>
            </a:extLst>
          </p:cNvPr>
          <p:cNvSpPr txBox="1"/>
          <p:nvPr/>
        </p:nvSpPr>
        <p:spPr bwMode="auto">
          <a:xfrm>
            <a:off x="6485034" y="3564504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4</a:t>
            </a:r>
            <a:endParaRPr lang="ru-RU" sz="2650" b="1" dirty="0">
              <a:solidFill>
                <a:srgbClr val="92D050"/>
              </a:solidFill>
              <a:latin typeface="Montserrat" panose="00000500000000000000" pitchFamily="2" charset="-52"/>
              <a:cs typeface="Calibri Light"/>
            </a:endParaRPr>
          </a:p>
        </p:txBody>
      </p:sp>
      <p:sp>
        <p:nvSpPr>
          <p:cNvPr id="7" name="TextBox 104">
            <a:extLst>
              <a:ext uri="{FF2B5EF4-FFF2-40B4-BE49-F238E27FC236}">
                <a16:creationId xmlns:a16="http://schemas.microsoft.com/office/drawing/2014/main" id="{EE433D6C-D8A8-3E28-C0B4-DAC0B8ACCA91}"/>
              </a:ext>
            </a:extLst>
          </p:cNvPr>
          <p:cNvSpPr txBox="1"/>
          <p:nvPr/>
        </p:nvSpPr>
        <p:spPr bwMode="auto">
          <a:xfrm>
            <a:off x="6942820" y="3648621"/>
            <a:ext cx="4727992" cy="384319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</a:rPr>
              <a:t>Формирование активного сообщества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66171D-6DE5-04C3-2AE3-170796CF7C00}"/>
              </a:ext>
            </a:extLst>
          </p:cNvPr>
          <p:cNvSpPr txBox="1"/>
          <p:nvPr/>
        </p:nvSpPr>
        <p:spPr>
          <a:xfrm>
            <a:off x="422639" y="381186"/>
            <a:ext cx="10268185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9BDB53"/>
                </a:solidFill>
                <a:latin typeface="Montserrat"/>
                <a:ea typeface="+mn-lt"/>
                <a:cs typeface="+mn-lt"/>
              </a:rPr>
              <a:t>ПОМОГАЕМ ПРИВЛЕКАТЬ ИНВЕСТИЦИИ</a:t>
            </a:r>
            <a:endParaRPr lang="en-US" sz="2400" dirty="0"/>
          </a:p>
        </p:txBody>
      </p:sp>
      <p:sp>
        <p:nvSpPr>
          <p:cNvPr id="3" name="Скругленный прямоугольник 30">
            <a:extLst>
              <a:ext uri="{FF2B5EF4-FFF2-40B4-BE49-F238E27FC236}">
                <a16:creationId xmlns:a16="http://schemas.microsoft.com/office/drawing/2014/main" id="{46116D2E-4EC7-D76A-825E-FA4BB45A5683}"/>
              </a:ext>
            </a:extLst>
          </p:cNvPr>
          <p:cNvSpPr/>
          <p:nvPr/>
        </p:nvSpPr>
        <p:spPr>
          <a:xfrm>
            <a:off x="445359" y="1163553"/>
            <a:ext cx="11225452" cy="1049723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err="1">
                <a:solidFill>
                  <a:schemeClr val="bg1"/>
                </a:solidFill>
                <a:latin typeface="Montserrat Light"/>
              </a:rPr>
              <a:t>АгроИнвест</a:t>
            </a:r>
            <a:r>
              <a:rPr lang="ru-RU" sz="1400" dirty="0">
                <a:solidFill>
                  <a:schemeClr val="bg1"/>
                </a:solidFill>
                <a:latin typeface="Montserrat Light"/>
              </a:rPr>
              <a:t> Клуб - развитое сообщество опытных инвесторов, заинтересованных в инвестировании в агротехнологии, синдицировании сделок, обмене опытом и получении доступа к закрытым исследованиям рынка </a:t>
            </a:r>
            <a:r>
              <a:rPr lang="ru-RU" sz="1400" dirty="0" err="1">
                <a:solidFill>
                  <a:schemeClr val="bg1"/>
                </a:solidFill>
                <a:latin typeface="Montserrat Light"/>
              </a:rPr>
              <a:t>агротеха</a:t>
            </a:r>
            <a:endParaRPr lang="ru-RU" sz="1400" dirty="0">
              <a:solidFill>
                <a:schemeClr val="bg1"/>
              </a:solidFill>
              <a:latin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93801042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2B9B-2F0D-A34C-E59D-D8B32C23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77;g12baeaeeb91_2_85">
            <a:extLst>
              <a:ext uri="{FF2B5EF4-FFF2-40B4-BE49-F238E27FC236}">
                <a16:creationId xmlns:a16="http://schemas.microsoft.com/office/drawing/2014/main" id="{6C51B4BA-6993-9037-7FF7-33A268E21948}"/>
              </a:ext>
            </a:extLst>
          </p:cNvPr>
          <p:cNvSpPr/>
          <p:nvPr/>
        </p:nvSpPr>
        <p:spPr bwMode="auto">
          <a:xfrm>
            <a:off x="521186" y="1341091"/>
            <a:ext cx="11149625" cy="377899"/>
          </a:xfrm>
          <a:prstGeom prst="roundRect">
            <a:avLst>
              <a:gd name="adj" fmla="val 50000"/>
            </a:avLst>
          </a:prstGeom>
          <a:noFill/>
          <a:ln w="12700" cap="flat" cmpd="sng">
            <a:solidFill>
              <a:srgbClr val="6BA84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6581" tIns="63273" rIns="126581" bIns="63273" anchor="ctr" anchorCtr="0">
            <a:no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rgbClr val="72E061"/>
                </a:solidFill>
                <a:latin typeface="Montserrat Light"/>
                <a:cs typeface="Calibri Light"/>
              </a:rPr>
              <a:t>Рейтинг инновационности регионов Российской Федерации в АПК</a:t>
            </a:r>
            <a:endParaRPr lang="ru-RU" sz="2000" dirty="0" err="1">
              <a:solidFill>
                <a:srgbClr val="72E061"/>
              </a:solidFill>
              <a:latin typeface="Montserrat Light"/>
              <a:cs typeface="Calibri Light"/>
            </a:endParaRPr>
          </a:p>
        </p:txBody>
      </p:sp>
      <p:sp>
        <p:nvSpPr>
          <p:cNvPr id="47" name="TextBox 104">
            <a:extLst>
              <a:ext uri="{FF2B5EF4-FFF2-40B4-BE49-F238E27FC236}">
                <a16:creationId xmlns:a16="http://schemas.microsoft.com/office/drawing/2014/main" id="{0F59001C-7421-4E90-16F2-66FFCB9F9609}"/>
              </a:ext>
            </a:extLst>
          </p:cNvPr>
          <p:cNvSpPr txBox="1"/>
          <p:nvPr/>
        </p:nvSpPr>
        <p:spPr bwMode="auto">
          <a:xfrm>
            <a:off x="503310" y="3548664"/>
            <a:ext cx="602324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67" b="1" dirty="0">
                <a:solidFill>
                  <a:srgbClr val="92D050"/>
                </a:solidFill>
                <a:latin typeface="Montserrat" panose="00000500000000000000" pitchFamily="2" charset="-52"/>
                <a:cs typeface="Calibri Light"/>
              </a:rPr>
              <a:t>1</a:t>
            </a:r>
          </a:p>
        </p:txBody>
      </p:sp>
      <p:sp>
        <p:nvSpPr>
          <p:cNvPr id="49" name="TextBox 104">
            <a:extLst>
              <a:ext uri="{FF2B5EF4-FFF2-40B4-BE49-F238E27FC236}">
                <a16:creationId xmlns:a16="http://schemas.microsoft.com/office/drawing/2014/main" id="{C7B7F6B4-E152-3CA1-90B1-430654222508}"/>
              </a:ext>
            </a:extLst>
          </p:cNvPr>
          <p:cNvSpPr txBox="1"/>
          <p:nvPr/>
        </p:nvSpPr>
        <p:spPr bwMode="auto">
          <a:xfrm>
            <a:off x="991038" y="3587594"/>
            <a:ext cx="4739513" cy="87823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Сформировать объективную оценку </a:t>
            </a:r>
            <a:br>
              <a:rPr lang="ru-RU" sz="1600" dirty="0">
                <a:latin typeface="Montserrat Light"/>
                <a:ea typeface="+mn-lt"/>
                <a:cs typeface="+mn-lt"/>
              </a:rPr>
            </a:b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совокупности показателей, влияющих</a:t>
            </a:r>
            <a:endParaRPr lang="en-US" sz="1600" dirty="0">
              <a:solidFill>
                <a:schemeClr val="bg1"/>
              </a:solidFill>
              <a:latin typeface="Montserrat Light"/>
              <a:ea typeface="+mn-lt"/>
              <a:cs typeface="+mn-lt"/>
            </a:endParaRP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на инновационность регионов в АПК</a:t>
            </a:r>
            <a:endParaRPr lang="en-US" sz="1600" dirty="0">
              <a:solidFill>
                <a:schemeClr val="bg1"/>
              </a:solidFill>
              <a:latin typeface="Montserrat Light"/>
            </a:endParaRPr>
          </a:p>
        </p:txBody>
      </p:sp>
      <p:sp>
        <p:nvSpPr>
          <p:cNvPr id="51" name="TextBox 104">
            <a:extLst>
              <a:ext uri="{FF2B5EF4-FFF2-40B4-BE49-F238E27FC236}">
                <a16:creationId xmlns:a16="http://schemas.microsoft.com/office/drawing/2014/main" id="{B9342A74-8887-0974-D550-4D271E3E2B55}"/>
              </a:ext>
            </a:extLst>
          </p:cNvPr>
          <p:cNvSpPr txBox="1"/>
          <p:nvPr/>
        </p:nvSpPr>
        <p:spPr bwMode="auto">
          <a:xfrm>
            <a:off x="562661" y="4495626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67" b="1" dirty="0">
                <a:solidFill>
                  <a:srgbClr val="92D050"/>
                </a:solidFill>
                <a:latin typeface="Montserrat" panose="00000500000000000000" pitchFamily="2" charset="-52"/>
                <a:cs typeface="Calibri Light"/>
              </a:rPr>
              <a:t>2</a:t>
            </a:r>
          </a:p>
        </p:txBody>
      </p:sp>
      <p:sp>
        <p:nvSpPr>
          <p:cNvPr id="53" name="TextBox 104">
            <a:extLst>
              <a:ext uri="{FF2B5EF4-FFF2-40B4-BE49-F238E27FC236}">
                <a16:creationId xmlns:a16="http://schemas.microsoft.com/office/drawing/2014/main" id="{7496D919-67BF-FF7C-505D-E6A6E0A2FD0E}"/>
              </a:ext>
            </a:extLst>
          </p:cNvPr>
          <p:cNvSpPr txBox="1"/>
          <p:nvPr/>
        </p:nvSpPr>
        <p:spPr bwMode="auto">
          <a:xfrm>
            <a:off x="980407" y="4584074"/>
            <a:ext cx="4770311" cy="628104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Выявить факторы и барьеры содействия </a:t>
            </a:r>
            <a:b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</a:b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росту внедрения инноваций в АПК</a:t>
            </a:r>
            <a:endParaRPr lang="en-US" sz="1600" dirty="0">
              <a:solidFill>
                <a:schemeClr val="bg1"/>
              </a:solidFill>
              <a:latin typeface="Montserrat Light"/>
              <a:ea typeface="+mn-lt"/>
              <a:cs typeface="+mn-lt"/>
            </a:endParaRPr>
          </a:p>
        </p:txBody>
      </p:sp>
      <p:sp>
        <p:nvSpPr>
          <p:cNvPr id="2" name="TextBox 104">
            <a:extLst>
              <a:ext uri="{FF2B5EF4-FFF2-40B4-BE49-F238E27FC236}">
                <a16:creationId xmlns:a16="http://schemas.microsoft.com/office/drawing/2014/main" id="{28FDB9CB-35A0-B32C-3875-E8E6E51C6555}"/>
              </a:ext>
            </a:extLst>
          </p:cNvPr>
          <p:cNvSpPr txBox="1"/>
          <p:nvPr/>
        </p:nvSpPr>
        <p:spPr bwMode="auto">
          <a:xfrm>
            <a:off x="6436120" y="3517301"/>
            <a:ext cx="457786" cy="552506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1</a:t>
            </a:r>
            <a:endParaRPr lang="en-US" dirty="0"/>
          </a:p>
        </p:txBody>
      </p:sp>
      <p:sp>
        <p:nvSpPr>
          <p:cNvPr id="4" name="TextBox 104">
            <a:extLst>
              <a:ext uri="{FF2B5EF4-FFF2-40B4-BE49-F238E27FC236}">
                <a16:creationId xmlns:a16="http://schemas.microsoft.com/office/drawing/2014/main" id="{A163ABE3-4E7D-8323-B34E-9D22ECE233CA}"/>
              </a:ext>
            </a:extLst>
          </p:cNvPr>
          <p:cNvSpPr txBox="1"/>
          <p:nvPr/>
        </p:nvSpPr>
        <p:spPr bwMode="auto">
          <a:xfrm>
            <a:off x="6893905" y="3568373"/>
            <a:ext cx="4727991" cy="87823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Выявить лучшие региональные </a:t>
            </a:r>
            <a:b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</a:b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практики по разработке и внедрению </a:t>
            </a:r>
            <a:b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</a:b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инноваций в АПК</a:t>
            </a:r>
            <a:endParaRPr lang="en-US" sz="1600" dirty="0">
              <a:solidFill>
                <a:schemeClr val="bg1"/>
              </a:solidFill>
              <a:latin typeface="Montserrat Light"/>
              <a:ea typeface="+mn-lt"/>
              <a:cs typeface="+mn-lt"/>
            </a:endParaRPr>
          </a:p>
        </p:txBody>
      </p:sp>
      <p:sp>
        <p:nvSpPr>
          <p:cNvPr id="6" name="TextBox 104">
            <a:extLst>
              <a:ext uri="{FF2B5EF4-FFF2-40B4-BE49-F238E27FC236}">
                <a16:creationId xmlns:a16="http://schemas.microsoft.com/office/drawing/2014/main" id="{91C8CAD2-FABA-5EE6-4CDA-3510797640E4}"/>
              </a:ext>
            </a:extLst>
          </p:cNvPr>
          <p:cNvSpPr txBox="1"/>
          <p:nvPr/>
        </p:nvSpPr>
        <p:spPr bwMode="auto">
          <a:xfrm>
            <a:off x="6436120" y="4540827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2</a:t>
            </a:r>
            <a:endParaRPr lang="ru-RU" sz="2650" b="1" dirty="0">
              <a:solidFill>
                <a:srgbClr val="92D050"/>
              </a:solidFill>
              <a:latin typeface="Montserrat" panose="00000500000000000000" pitchFamily="2" charset="-52"/>
              <a:cs typeface="Calibri Light"/>
            </a:endParaRPr>
          </a:p>
        </p:txBody>
      </p:sp>
      <p:sp>
        <p:nvSpPr>
          <p:cNvPr id="7" name="TextBox 104">
            <a:extLst>
              <a:ext uri="{FF2B5EF4-FFF2-40B4-BE49-F238E27FC236}">
                <a16:creationId xmlns:a16="http://schemas.microsoft.com/office/drawing/2014/main" id="{EE433D6C-D8A8-3E28-C0B4-DAC0B8ACCA91}"/>
              </a:ext>
            </a:extLst>
          </p:cNvPr>
          <p:cNvSpPr txBox="1"/>
          <p:nvPr/>
        </p:nvSpPr>
        <p:spPr bwMode="auto">
          <a:xfrm>
            <a:off x="6893905" y="4554636"/>
            <a:ext cx="4727992" cy="1378502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Оценить степень вовлеченности </a:t>
            </a:r>
            <a:b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</a:b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органов власти и организаций </a:t>
            </a:r>
            <a:b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</a:b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региона в процесс освоения новых технологий и мер поддержки для инновационных компаний</a:t>
            </a:r>
            <a:endParaRPr lang="en-US" sz="1600" dirty="0">
              <a:solidFill>
                <a:schemeClr val="bg1"/>
              </a:solidFill>
              <a:latin typeface="Montserrat Light"/>
              <a:ea typeface="+mn-lt"/>
              <a:cs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66171D-6DE5-04C3-2AE3-170796CF7C00}"/>
              </a:ext>
            </a:extLst>
          </p:cNvPr>
          <p:cNvSpPr txBox="1"/>
          <p:nvPr/>
        </p:nvSpPr>
        <p:spPr>
          <a:xfrm>
            <a:off x="505673" y="768644"/>
            <a:ext cx="11170269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9BDB53"/>
                </a:solidFill>
                <a:latin typeface="Montserrat"/>
                <a:ea typeface="+mn-lt"/>
                <a:cs typeface="+mn-lt"/>
              </a:rPr>
              <a:t>ПОМОГАЕМ СФОРМИРОВАТЬ ГОСУДАРСТВЕННУЮ ПОВЕСТКУ</a:t>
            </a:r>
            <a:endParaRPr lang="en-US" sz="2400" dirty="0"/>
          </a:p>
        </p:txBody>
      </p:sp>
      <p:sp>
        <p:nvSpPr>
          <p:cNvPr id="9" name="Прямоугольник 257">
            <a:extLst>
              <a:ext uri="{FF2B5EF4-FFF2-40B4-BE49-F238E27FC236}">
                <a16:creationId xmlns:a16="http://schemas.microsoft.com/office/drawing/2014/main" id="{A35EC7C5-885E-EEC5-0785-0EF944D89A91}"/>
              </a:ext>
            </a:extLst>
          </p:cNvPr>
          <p:cNvSpPr/>
          <p:nvPr/>
        </p:nvSpPr>
        <p:spPr>
          <a:xfrm>
            <a:off x="3236528" y="2445531"/>
            <a:ext cx="864096" cy="31251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011" tIns="63304" rIns="35011" bIns="63304" anchor="t">
            <a:spAutoFit/>
          </a:bodyPr>
          <a:lstStyle>
            <a:lvl1pPr algn="ctr">
              <a:defRPr sz="1000">
                <a:solidFill>
                  <a:srgbClr val="8A868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endParaRPr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1" name="Скругленный прямоугольник 30">
            <a:extLst>
              <a:ext uri="{FF2B5EF4-FFF2-40B4-BE49-F238E27FC236}">
                <a16:creationId xmlns:a16="http://schemas.microsoft.com/office/drawing/2014/main" id="{16673F5D-0DBA-D188-863F-10ED08BB5721}"/>
              </a:ext>
            </a:extLst>
          </p:cNvPr>
          <p:cNvSpPr/>
          <p:nvPr/>
        </p:nvSpPr>
        <p:spPr>
          <a:xfrm>
            <a:off x="669982" y="187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6BA844"/>
                </a:solidFill>
                <a:latin typeface="Montserrat"/>
                <a:cs typeface="Calibri Light"/>
              </a:rPr>
              <a:t>50</a:t>
            </a:r>
            <a:endParaRPr lang="en-US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/>
              </a:rPr>
              <a:t>регионов</a:t>
            </a:r>
            <a:endParaRPr lang="ru-RU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3" name="Скругленный прямоугольник 30">
            <a:extLst>
              <a:ext uri="{FF2B5EF4-FFF2-40B4-BE49-F238E27FC236}">
                <a16:creationId xmlns:a16="http://schemas.microsoft.com/office/drawing/2014/main" id="{F88C3A4D-670C-E829-B5B1-AF653F296234}"/>
              </a:ext>
            </a:extLst>
          </p:cNvPr>
          <p:cNvSpPr/>
          <p:nvPr/>
        </p:nvSpPr>
        <p:spPr>
          <a:xfrm>
            <a:off x="3437905" y="187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BA844"/>
                </a:solidFill>
                <a:latin typeface="Montserrat"/>
                <a:cs typeface="Calibri Light"/>
              </a:rPr>
              <a:t>16</a:t>
            </a:r>
            <a:endParaRPr lang="en-US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>
              <a:defRPr sz="1000">
                <a:solidFill>
                  <a:srgbClr val="8A8686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ru-RU" sz="1200" dirty="0">
                <a:solidFill>
                  <a:schemeClr val="bg1"/>
                </a:solidFill>
                <a:latin typeface="Montserrat"/>
                <a:cs typeface="Calibri Light"/>
                <a:sym typeface="Calibri Light"/>
              </a:rPr>
              <a:t>показателей</a:t>
            </a:r>
            <a:endParaRPr lang="ru-RU" sz="1200" dirty="0">
              <a:solidFill>
                <a:schemeClr val="bg1"/>
              </a:solidFill>
              <a:latin typeface="Montserrat" pitchFamily="2" charset="0"/>
              <a:cs typeface="Calibri Light"/>
            </a:endParaRPr>
          </a:p>
        </p:txBody>
      </p:sp>
      <p:sp>
        <p:nvSpPr>
          <p:cNvPr id="15" name="Скругленный прямоугольник 30">
            <a:extLst>
              <a:ext uri="{FF2B5EF4-FFF2-40B4-BE49-F238E27FC236}">
                <a16:creationId xmlns:a16="http://schemas.microsoft.com/office/drawing/2014/main" id="{DF91AE02-19D8-DC04-8728-814BD7EF6378}"/>
              </a:ext>
            </a:extLst>
          </p:cNvPr>
          <p:cNvSpPr/>
          <p:nvPr/>
        </p:nvSpPr>
        <p:spPr>
          <a:xfrm>
            <a:off x="8922841" y="187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BA844"/>
                </a:solidFill>
                <a:latin typeface="Montserrat"/>
                <a:cs typeface="Calibri Light"/>
              </a:rPr>
              <a:t>55+</a:t>
            </a:r>
            <a:endParaRPr lang="en-US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/>
              </a:rPr>
              <a:t>официальных источников</a:t>
            </a:r>
            <a:endParaRPr lang="ru-RU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7" name="Скругленный прямоугольник 30">
            <a:extLst>
              <a:ext uri="{FF2B5EF4-FFF2-40B4-BE49-F238E27FC236}">
                <a16:creationId xmlns:a16="http://schemas.microsoft.com/office/drawing/2014/main" id="{6FD81AC7-725D-512F-1CA7-FAA0495B1E7C}"/>
              </a:ext>
            </a:extLst>
          </p:cNvPr>
          <p:cNvSpPr/>
          <p:nvPr/>
        </p:nvSpPr>
        <p:spPr>
          <a:xfrm>
            <a:off x="6179034" y="187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BA844"/>
                </a:solidFill>
                <a:latin typeface="Montserrat"/>
                <a:cs typeface="Calibri Light"/>
              </a:rPr>
              <a:t>2500+</a:t>
            </a:r>
            <a:endParaRPr lang="en-US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/>
              </a:rPr>
              <a:t>количественных параметров</a:t>
            </a:r>
            <a:endParaRPr lang="ru-RU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8" name="Google Shape;77;g12baeaeeb91_2_85">
            <a:extLst>
              <a:ext uri="{FF2B5EF4-FFF2-40B4-BE49-F238E27FC236}">
                <a16:creationId xmlns:a16="http://schemas.microsoft.com/office/drawing/2014/main" id="{CDF71DD1-86B4-B739-92B1-27EBA83B0EDB}"/>
              </a:ext>
            </a:extLst>
          </p:cNvPr>
          <p:cNvSpPr/>
          <p:nvPr/>
        </p:nvSpPr>
        <p:spPr bwMode="auto">
          <a:xfrm>
            <a:off x="637422" y="3026531"/>
            <a:ext cx="3174457" cy="377899"/>
          </a:xfrm>
          <a:prstGeom prst="roundRect">
            <a:avLst>
              <a:gd name="adj" fmla="val 50000"/>
            </a:avLst>
          </a:prstGeom>
          <a:noFill/>
          <a:ln w="12700" cap="flat" cmpd="sng">
            <a:solidFill>
              <a:srgbClr val="6BA84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6581" tIns="63273" rIns="126581" bIns="63273" anchor="ctr" anchorCtr="0">
            <a:no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rgbClr val="72E061"/>
                </a:solidFill>
                <a:latin typeface="Montserrat Light"/>
                <a:cs typeface="Calibri Light"/>
              </a:rPr>
              <a:t>Цели рейтинга</a:t>
            </a:r>
            <a:endParaRPr lang="ru-RU" sz="2000" dirty="0" err="1">
              <a:solidFill>
                <a:srgbClr val="72E061"/>
              </a:solidFill>
              <a:latin typeface="Montserrat Light"/>
              <a:cs typeface="Calibri Light"/>
            </a:endParaRPr>
          </a:p>
        </p:txBody>
      </p:sp>
      <p:sp>
        <p:nvSpPr>
          <p:cNvPr id="19" name="Google Shape;77;g12baeaeeb91_2_85">
            <a:extLst>
              <a:ext uri="{FF2B5EF4-FFF2-40B4-BE49-F238E27FC236}">
                <a16:creationId xmlns:a16="http://schemas.microsoft.com/office/drawing/2014/main" id="{5C79412A-0C05-D4BE-AFB0-B0155A81B9CC}"/>
              </a:ext>
            </a:extLst>
          </p:cNvPr>
          <p:cNvSpPr/>
          <p:nvPr/>
        </p:nvSpPr>
        <p:spPr bwMode="auto">
          <a:xfrm>
            <a:off x="6488031" y="3052360"/>
            <a:ext cx="3174457" cy="377899"/>
          </a:xfrm>
          <a:prstGeom prst="roundRect">
            <a:avLst>
              <a:gd name="adj" fmla="val 50000"/>
            </a:avLst>
          </a:prstGeom>
          <a:noFill/>
          <a:ln w="12700" cap="flat" cmpd="sng">
            <a:solidFill>
              <a:srgbClr val="6BA84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6581" tIns="63273" rIns="126581" bIns="63273" anchor="ctr" anchorCtr="0">
            <a:no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rgbClr val="72E061"/>
                </a:solidFill>
                <a:latin typeface="Montserrat Light"/>
                <a:cs typeface="Calibri Light"/>
              </a:rPr>
              <a:t>Задачи рейтинга</a:t>
            </a:r>
            <a:endParaRPr lang="ru-RU" sz="2000" dirty="0" err="1">
              <a:solidFill>
                <a:srgbClr val="72E061"/>
              </a:solidFill>
              <a:latin typeface="Montserrat Light"/>
              <a:cs typeface="Calibri Light"/>
            </a:endParaRPr>
          </a:p>
        </p:txBody>
      </p:sp>
      <p:sp>
        <p:nvSpPr>
          <p:cNvPr id="20" name="TextBox 104">
            <a:extLst>
              <a:ext uri="{FF2B5EF4-FFF2-40B4-BE49-F238E27FC236}">
                <a16:creationId xmlns:a16="http://schemas.microsoft.com/office/drawing/2014/main" id="{580FB05F-CD38-5C4B-E779-12E206E7A399}"/>
              </a:ext>
            </a:extLst>
          </p:cNvPr>
          <p:cNvSpPr txBox="1"/>
          <p:nvPr/>
        </p:nvSpPr>
        <p:spPr bwMode="auto">
          <a:xfrm>
            <a:off x="6436119" y="5961504"/>
            <a:ext cx="457786" cy="544747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650" b="1" dirty="0">
                <a:solidFill>
                  <a:srgbClr val="92D050"/>
                </a:solidFill>
                <a:latin typeface="Montserrat"/>
                <a:cs typeface="Calibri Light"/>
              </a:rPr>
              <a:t>3</a:t>
            </a:r>
            <a:endParaRPr lang="ru-RU" sz="2650" b="1" dirty="0">
              <a:solidFill>
                <a:srgbClr val="92D050"/>
              </a:solidFill>
              <a:latin typeface="Montserrat" panose="00000500000000000000" pitchFamily="2" charset="-52"/>
              <a:cs typeface="Calibri Light"/>
            </a:endParaRPr>
          </a:p>
        </p:txBody>
      </p:sp>
      <p:sp>
        <p:nvSpPr>
          <p:cNvPr id="21" name="TextBox 104">
            <a:extLst>
              <a:ext uri="{FF2B5EF4-FFF2-40B4-BE49-F238E27FC236}">
                <a16:creationId xmlns:a16="http://schemas.microsoft.com/office/drawing/2014/main" id="{8CB705EA-2971-D21E-6D5A-8632CB07D4A7}"/>
              </a:ext>
            </a:extLst>
          </p:cNvPr>
          <p:cNvSpPr txBox="1"/>
          <p:nvPr/>
        </p:nvSpPr>
        <p:spPr bwMode="auto">
          <a:xfrm>
            <a:off x="6893904" y="5995343"/>
            <a:ext cx="4727992" cy="628104"/>
          </a:xfrm>
          <a:prstGeom prst="rect">
            <a:avLst/>
          </a:prstGeom>
          <a:noFill/>
        </p:spPr>
        <p:txBody>
          <a:bodyPr vertOverflow="overflow" horzOverflow="overflow" vert="horz" wrap="square" lIns="126604" tIns="63301" rIns="126604" bIns="63301" numCol="1" spcCol="0" rtlCol="0" fromWordArt="0" anchor="ctr" anchorCtr="0" forceAA="0" compatLnSpc="0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Способствовать межрегиональному </a:t>
            </a:r>
            <a:b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</a:br>
            <a:r>
              <a:rPr lang="ru-RU" sz="1600" dirty="0">
                <a:solidFill>
                  <a:schemeClr val="bg1"/>
                </a:solidFill>
                <a:latin typeface="Montserrat Light"/>
                <a:ea typeface="+mn-lt"/>
                <a:cs typeface="+mn-lt"/>
              </a:rPr>
              <a:t>обмену лучшими практиками</a:t>
            </a:r>
            <a:endParaRPr lang="en-US" sz="1600" dirty="0">
              <a:solidFill>
                <a:schemeClr val="bg1"/>
              </a:solidFill>
              <a:latin typeface="Montserrat Ligh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830389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00D5F-427D-796A-52E5-0DE1FC9A6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0540395B-4407-3B25-E825-CD5FFA92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615" y="124160"/>
            <a:ext cx="1288663" cy="42429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2412154-B2BB-8526-D5B7-79E0F1746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7253" y="-1521895"/>
            <a:ext cx="1737219" cy="2509032"/>
          </a:xfrm>
          <a:prstGeom prst="rect">
            <a:avLst/>
          </a:prstGeom>
        </p:spPr>
      </p:pic>
      <p:sp>
        <p:nvSpPr>
          <p:cNvPr id="2" name="Google Shape;59;p14">
            <a:extLst>
              <a:ext uri="{FF2B5EF4-FFF2-40B4-BE49-F238E27FC236}">
                <a16:creationId xmlns:a16="http://schemas.microsoft.com/office/drawing/2014/main" id="{E1D981D3-F8E7-CBE4-2F6D-C11A7D3BEC01}"/>
              </a:ext>
            </a:extLst>
          </p:cNvPr>
          <p:cNvSpPr txBox="1"/>
          <p:nvPr/>
        </p:nvSpPr>
        <p:spPr bwMode="auto">
          <a:xfrm>
            <a:off x="1705828" y="2830694"/>
            <a:ext cx="7291425" cy="2673292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121892" tIns="121892" rIns="121892" bIns="121892" numCol="1" spcCol="0" rtlCol="0" fromWordArt="0" anchor="t" anchorCtr="0" forceAA="0" compatLnSpc="0">
            <a:no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200" b="1" dirty="0">
                <a:solidFill>
                  <a:schemeClr val="bg1"/>
                </a:solidFill>
                <a:latin typeface="Montserrat"/>
              </a:rPr>
              <a:t>Единое окно для стартапов, инвесторов, молодых специалистов и партнеров Банка, заинтересованных в развитии технологий и инноваций, развитии экспертизы и запуске новых актуальных для рынка проектов.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8A6F4E-AC99-A173-BB6B-EF2ADDA51C17}"/>
              </a:ext>
            </a:extLst>
          </p:cNvPr>
          <p:cNvSpPr txBox="1"/>
          <p:nvPr/>
        </p:nvSpPr>
        <p:spPr>
          <a:xfrm>
            <a:off x="391500" y="974358"/>
            <a:ext cx="6301156" cy="379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>
              <a:defRPr sz="1600" b="0">
                <a:latin typeface="+mj-lt"/>
              </a:defRPr>
            </a:lvl1pPr>
          </a:lstStyle>
          <a:p>
            <a:r>
              <a:rPr lang="en-US" sz="1867" i="1" dirty="0" err="1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  <a:t>ventures.rshbdigital.ru</a:t>
            </a:r>
            <a:endParaRPr lang="en-US" sz="2400" i="1" dirty="0"/>
          </a:p>
        </p:txBody>
      </p:sp>
      <p:sp>
        <p:nvSpPr>
          <p:cNvPr id="4" name="Скругленный прямоугольник 30">
            <a:extLst>
              <a:ext uri="{FF2B5EF4-FFF2-40B4-BE49-F238E27FC236}">
                <a16:creationId xmlns:a16="http://schemas.microsoft.com/office/drawing/2014/main" id="{9B8B2C1B-028F-B84F-477F-5A085D228C53}"/>
              </a:ext>
            </a:extLst>
          </p:cNvPr>
          <p:cNvSpPr/>
          <p:nvPr/>
        </p:nvSpPr>
        <p:spPr>
          <a:xfrm>
            <a:off x="1811338" y="1916723"/>
            <a:ext cx="5101977" cy="737969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9BDB53"/>
                </a:solidFill>
                <a:latin typeface="Montserrat"/>
              </a:rPr>
              <a:t>ВЕН</a:t>
            </a:r>
            <a:r>
              <a:rPr lang="ru-RU" sz="2400" b="1" dirty="0">
                <a:solidFill>
                  <a:srgbClr val="9BDB53"/>
                </a:solidFill>
                <a:latin typeface="Montserrat"/>
              </a:rPr>
              <a:t>ЧУРНАЯ СТУДИЯ РСХБ</a:t>
            </a:r>
            <a:endParaRPr lang="en-US" sz="2400" dirty="0">
              <a:solidFill>
                <a:srgbClr val="92D05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071415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9F109-7F46-AFE9-41CA-B9E96EF4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31">
            <a:extLst>
              <a:ext uri="{FF2B5EF4-FFF2-40B4-BE49-F238E27FC236}">
                <a16:creationId xmlns:a16="http://schemas.microsoft.com/office/drawing/2014/main" id="{E25043FC-D3FE-B48F-DE7A-6920C2695A01}"/>
              </a:ext>
            </a:extLst>
          </p:cNvPr>
          <p:cNvSpPr/>
          <p:nvPr/>
        </p:nvSpPr>
        <p:spPr>
          <a:xfrm>
            <a:off x="1143502" y="3345117"/>
            <a:ext cx="3687854" cy="894754"/>
          </a:xfrm>
          <a:prstGeom prst="roundRect">
            <a:avLst>
              <a:gd name="adj" fmla="val 767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89" dirty="0"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8B2158-E899-F6D8-C749-9F093343D191}"/>
              </a:ext>
            </a:extLst>
          </p:cNvPr>
          <p:cNvSpPr txBox="1"/>
          <p:nvPr/>
        </p:nvSpPr>
        <p:spPr>
          <a:xfrm>
            <a:off x="5206902" y="2246704"/>
            <a:ext cx="386597" cy="4504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50" tIns="29325" rIns="58650" bIns="293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542" dirty="0">
                <a:solidFill>
                  <a:srgbClr val="9ADB53"/>
                </a:solidFill>
                <a:latin typeface="Montserrat SemiBold"/>
              </a:rPr>
              <a:t>2</a:t>
            </a:r>
          </a:p>
        </p:txBody>
      </p:sp>
      <p:sp>
        <p:nvSpPr>
          <p:cNvPr id="12" name="Скругленный прямоугольник 30">
            <a:extLst>
              <a:ext uri="{FF2B5EF4-FFF2-40B4-BE49-F238E27FC236}">
                <a16:creationId xmlns:a16="http://schemas.microsoft.com/office/drawing/2014/main" id="{7FEF44B3-2B6D-59E0-A9DA-149FD8BDA3A0}"/>
              </a:ext>
            </a:extLst>
          </p:cNvPr>
          <p:cNvSpPr/>
          <p:nvPr/>
        </p:nvSpPr>
        <p:spPr>
          <a:xfrm>
            <a:off x="5593499" y="2313273"/>
            <a:ext cx="3600000" cy="900000"/>
          </a:xfrm>
          <a:prstGeom prst="roundRect">
            <a:avLst>
              <a:gd name="adj" fmla="val 19838"/>
            </a:avLst>
          </a:prstGeom>
          <a:noFill/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Доступ в ведущее венчурное сообщество для взаимодействия с лидерами современного бизнеса и бизнес-заказчиками банка и партнеров</a:t>
            </a:r>
            <a:endParaRPr lang="en-US" sz="1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6" name="Скругленный прямоугольник 38">
            <a:extLst>
              <a:ext uri="{FF2B5EF4-FFF2-40B4-BE49-F238E27FC236}">
                <a16:creationId xmlns:a16="http://schemas.microsoft.com/office/drawing/2014/main" id="{2A097AD4-7D95-F715-16DF-4F131926A6A6}"/>
              </a:ext>
            </a:extLst>
          </p:cNvPr>
          <p:cNvSpPr/>
          <p:nvPr/>
        </p:nvSpPr>
        <p:spPr>
          <a:xfrm>
            <a:off x="1243383" y="3565002"/>
            <a:ext cx="3600000" cy="900000"/>
          </a:xfrm>
          <a:prstGeom prst="roundRect">
            <a:avLst>
              <a:gd name="adj" fmla="val 21425"/>
            </a:avLst>
          </a:prstGeom>
          <a:noFill/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Экспертное сопровождение и содействие в привлечении инвестиций 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агроинвест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 клуба, синдикации сделок получении грантов </a:t>
            </a:r>
            <a:endParaRPr lang="ru-RU" sz="1000" dirty="0">
              <a:solidFill>
                <a:schemeClr val="bg1"/>
              </a:solidFill>
              <a:latin typeface="Montserrat" pitchFamily="2" charset="0"/>
              <a:ea typeface="Calibri"/>
              <a:cs typeface="Calibri"/>
            </a:endParaRPr>
          </a:p>
        </p:txBody>
      </p:sp>
      <p:sp>
        <p:nvSpPr>
          <p:cNvPr id="7" name="Скругленный прямоугольник 31">
            <a:extLst>
              <a:ext uri="{FF2B5EF4-FFF2-40B4-BE49-F238E27FC236}">
                <a16:creationId xmlns:a16="http://schemas.microsoft.com/office/drawing/2014/main" id="{A81FDC54-DC1C-994E-F8AD-E1FB3BCF3D9E}"/>
              </a:ext>
            </a:extLst>
          </p:cNvPr>
          <p:cNvSpPr/>
          <p:nvPr/>
        </p:nvSpPr>
        <p:spPr>
          <a:xfrm>
            <a:off x="1143789" y="4533562"/>
            <a:ext cx="3687854" cy="894754"/>
          </a:xfrm>
          <a:prstGeom prst="roundRect">
            <a:avLst>
              <a:gd name="adj" fmla="val 767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89" dirty="0">
              <a:latin typeface="Montserrat" pitchFamily="2" charset="0"/>
            </a:endParaRPr>
          </a:p>
        </p:txBody>
      </p:sp>
      <p:sp>
        <p:nvSpPr>
          <p:cNvPr id="11" name="Скругленный прямоугольник 30">
            <a:extLst>
              <a:ext uri="{FF2B5EF4-FFF2-40B4-BE49-F238E27FC236}">
                <a16:creationId xmlns:a16="http://schemas.microsoft.com/office/drawing/2014/main" id="{47BD433B-F839-F7B1-34AB-77B0CB5A0D8C}"/>
              </a:ext>
            </a:extLst>
          </p:cNvPr>
          <p:cNvSpPr/>
          <p:nvPr/>
        </p:nvSpPr>
        <p:spPr>
          <a:xfrm>
            <a:off x="5593499" y="4753447"/>
            <a:ext cx="3600000" cy="900000"/>
          </a:xfrm>
          <a:prstGeom prst="roundRect">
            <a:avLst>
              <a:gd name="adj" fmla="val 23013"/>
            </a:avLst>
          </a:prstGeom>
          <a:noFill/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Приоритетное участие в крупнейших отраслевых мероприятиях при поддержке 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россельхозбанка</a:t>
            </a:r>
            <a:endParaRPr lang="ru-RU" sz="1000" dirty="0">
              <a:solidFill>
                <a:schemeClr val="bg1"/>
              </a:solidFill>
              <a:latin typeface="Montserrat" pitchFamily="2" charset="0"/>
              <a:ea typeface="Calibri"/>
              <a:cs typeface="Calibri"/>
            </a:endParaRPr>
          </a:p>
        </p:txBody>
      </p:sp>
      <p:sp>
        <p:nvSpPr>
          <p:cNvPr id="19" name="Скругленный прямоугольник 38">
            <a:extLst>
              <a:ext uri="{FF2B5EF4-FFF2-40B4-BE49-F238E27FC236}">
                <a16:creationId xmlns:a16="http://schemas.microsoft.com/office/drawing/2014/main" id="{C95AAE83-EE50-781B-2B90-5D64B99842AF}"/>
              </a:ext>
            </a:extLst>
          </p:cNvPr>
          <p:cNvSpPr/>
          <p:nvPr/>
        </p:nvSpPr>
        <p:spPr>
          <a:xfrm>
            <a:off x="1243692" y="4753447"/>
            <a:ext cx="3600000" cy="900000"/>
          </a:xfrm>
          <a:prstGeom prst="roundRect">
            <a:avLst>
              <a:gd name="adj" fmla="val 21425"/>
            </a:avLst>
          </a:prstGeom>
          <a:noFill/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Уникальные возможности развития и коллабораций с помощью продуктов и технологических решений экосистемы 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россельхозбанка</a:t>
            </a:r>
            <a:endParaRPr lang="en-US" sz="1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2" name="Скругленный прямоугольник 30">
            <a:extLst>
              <a:ext uri="{FF2B5EF4-FFF2-40B4-BE49-F238E27FC236}">
                <a16:creationId xmlns:a16="http://schemas.microsoft.com/office/drawing/2014/main" id="{BE4A3F6C-1E38-88B3-DA94-1DCEBC371548}"/>
              </a:ext>
            </a:extLst>
          </p:cNvPr>
          <p:cNvSpPr/>
          <p:nvPr/>
        </p:nvSpPr>
        <p:spPr>
          <a:xfrm>
            <a:off x="5593499" y="3525761"/>
            <a:ext cx="3600000" cy="900000"/>
          </a:xfrm>
          <a:prstGeom prst="roundRect">
            <a:avLst>
              <a:gd name="adj" fmla="val 19837"/>
            </a:avLst>
          </a:prstGeom>
          <a:noFill/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Широкая маркетинговая поддержка решений резидентов в поиске новых клиентов через медийные ресурсы банка</a:t>
            </a:r>
            <a:endParaRPr lang="en-US" sz="1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8800A-32FF-7223-D9A9-908059867AB5}"/>
              </a:ext>
            </a:extLst>
          </p:cNvPr>
          <p:cNvSpPr txBox="1"/>
          <p:nvPr/>
        </p:nvSpPr>
        <p:spPr>
          <a:xfrm>
            <a:off x="813799" y="2246704"/>
            <a:ext cx="386597" cy="4540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50" tIns="29325" rIns="58650" bIns="293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566" dirty="0">
                <a:solidFill>
                  <a:srgbClr val="9ADB53"/>
                </a:solidFill>
                <a:latin typeface="Montserrat SemiBold"/>
              </a:rPr>
              <a:t>1</a:t>
            </a:r>
            <a:endParaRPr lang="en-GB" sz="2566" dirty="0">
              <a:solidFill>
                <a:srgbClr val="9ADB53"/>
              </a:solidFill>
              <a:latin typeface="Montserrat SemiBold"/>
            </a:endParaRPr>
          </a:p>
        </p:txBody>
      </p:sp>
      <p:sp>
        <p:nvSpPr>
          <p:cNvPr id="10" name="Скругленный прямоугольник 30">
            <a:extLst>
              <a:ext uri="{FF2B5EF4-FFF2-40B4-BE49-F238E27FC236}">
                <a16:creationId xmlns:a16="http://schemas.microsoft.com/office/drawing/2014/main" id="{21430D4D-6F15-AEFA-BC86-50B20EE822E7}"/>
              </a:ext>
            </a:extLst>
          </p:cNvPr>
          <p:cNvSpPr/>
          <p:nvPr/>
        </p:nvSpPr>
        <p:spPr>
          <a:xfrm>
            <a:off x="1248871" y="2352608"/>
            <a:ext cx="3600000" cy="900000"/>
          </a:xfrm>
          <a:prstGeom prst="roundRect">
            <a:avLst>
              <a:gd name="adj" fmla="val 26048"/>
            </a:avLst>
          </a:prstGeom>
          <a:noFill/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Приоритетное право на внедрение инноваций в банк и рекомендацию на пилотирование на площадках партнеров</a:t>
            </a:r>
            <a:endParaRPr lang="en-US" sz="14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BCE9D2-7179-E340-C286-7000217866E0}"/>
              </a:ext>
            </a:extLst>
          </p:cNvPr>
          <p:cNvSpPr txBox="1"/>
          <p:nvPr/>
        </p:nvSpPr>
        <p:spPr>
          <a:xfrm>
            <a:off x="422639" y="381186"/>
            <a:ext cx="10268185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 defTabSz="476514">
              <a:defRPr/>
            </a:pPr>
            <a:r>
              <a:rPr lang="ru-RU" sz="2400" b="1" dirty="0">
                <a:solidFill>
                  <a:srgbClr val="92D050"/>
                </a:solidFill>
                <a:latin typeface="Montserrat"/>
                <a:cs typeface="Calibri Light"/>
              </a:rPr>
              <a:t>КТО ТАКОЙ РЕЗИДЕНТ ВЕНЧУРНОЙ СТУДИИ?</a:t>
            </a:r>
          </a:p>
        </p:txBody>
      </p:sp>
      <p:sp>
        <p:nvSpPr>
          <p:cNvPr id="3" name="Скругленный прямоугольник 30">
            <a:extLst>
              <a:ext uri="{FF2B5EF4-FFF2-40B4-BE49-F238E27FC236}">
                <a16:creationId xmlns:a16="http://schemas.microsoft.com/office/drawing/2014/main" id="{527F4E85-ED3F-C9FB-160A-B52C6F8D0180}"/>
              </a:ext>
            </a:extLst>
          </p:cNvPr>
          <p:cNvSpPr/>
          <p:nvPr/>
        </p:nvSpPr>
        <p:spPr>
          <a:xfrm>
            <a:off x="518058" y="936473"/>
            <a:ext cx="8675441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solidFill>
                  <a:srgbClr val="FFFFFF"/>
                </a:solidFill>
                <a:latin typeface="Montserrat Light"/>
              </a:rPr>
              <a:t>Резидент</a:t>
            </a:r>
            <a:r>
              <a:rPr lang="en-US" sz="1400" dirty="0">
                <a:solidFill>
                  <a:srgbClr val="FFFFFF"/>
                </a:solidFill>
                <a:latin typeface="Montserrat Light"/>
              </a:rPr>
              <a:t> — </a:t>
            </a:r>
            <a:r>
              <a:rPr lang="en-US" sz="1400" dirty="0" err="1">
                <a:solidFill>
                  <a:srgbClr val="FFFFFF"/>
                </a:solidFill>
                <a:latin typeface="Montserrat Light"/>
              </a:rPr>
              <a:t>команда</a:t>
            </a:r>
            <a:r>
              <a:rPr lang="en-US" sz="1400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Montserrat Light"/>
              </a:rPr>
              <a:t>с</a:t>
            </a:r>
            <a:r>
              <a:rPr lang="en-US" sz="1400" dirty="0">
                <a:solidFill>
                  <a:srgbClr val="FFFFFF"/>
                </a:solidFill>
                <a:latin typeface="Montserrat Light"/>
              </a:rPr>
              <a:t> </a:t>
            </a:r>
            <a:r>
              <a:rPr lang="en-US" sz="1400" dirty="0" err="1">
                <a:solidFill>
                  <a:srgbClr val="FFFFFF"/>
                </a:solidFill>
                <a:latin typeface="Montserrat Light"/>
              </a:rPr>
              <a:t>уникальной</a:t>
            </a:r>
            <a:r>
              <a:rPr lang="en-US" sz="1400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Montserrat Light"/>
              </a:rPr>
              <a:t>экспертизой</a:t>
            </a:r>
            <a:r>
              <a:rPr lang="en-US" sz="1400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Montserrat Light"/>
              </a:rPr>
              <a:t>и</a:t>
            </a:r>
            <a:r>
              <a:rPr lang="en-US" sz="1400" dirty="0">
                <a:solidFill>
                  <a:srgbClr val="FFFFFF"/>
                </a:solidFill>
                <a:latin typeface="Montserrat Light"/>
              </a:rPr>
              <a:t> </a:t>
            </a:r>
            <a:r>
              <a:rPr lang="en-US" sz="1400" dirty="0" err="1">
                <a:solidFill>
                  <a:srgbClr val="FFFFFF"/>
                </a:solidFill>
                <a:latin typeface="Montserrat Light"/>
              </a:rPr>
              <a:t>инновационными</a:t>
            </a:r>
            <a:r>
              <a:rPr lang="en-US" sz="1400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Montserrat Light"/>
              </a:rPr>
              <a:t>решениями</a:t>
            </a:r>
            <a:r>
              <a:rPr lang="en-US" sz="1400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Montserrat Light"/>
              </a:rPr>
              <a:t>в</a:t>
            </a:r>
            <a:r>
              <a:rPr lang="en-US" sz="1400" dirty="0">
                <a:solidFill>
                  <a:srgbClr val="FFFFFF"/>
                </a:solidFill>
                <a:latin typeface="Montserrat Light"/>
              </a:rPr>
              <a:t> </a:t>
            </a:r>
            <a:r>
              <a:rPr lang="en-US" sz="1400" dirty="0" err="1">
                <a:solidFill>
                  <a:srgbClr val="FFFFFF"/>
                </a:solidFill>
                <a:latin typeface="Montserrat Light"/>
              </a:rPr>
              <a:t>области</a:t>
            </a:r>
            <a:r>
              <a:rPr lang="en-US" sz="1400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Montserrat Light"/>
              </a:rPr>
              <a:t>финансовых</a:t>
            </a:r>
            <a:r>
              <a:rPr lang="en-US" sz="1400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Montserrat Light"/>
              </a:rPr>
              <a:t>и</a:t>
            </a:r>
            <a:r>
              <a:rPr lang="en-US" sz="1400" dirty="0">
                <a:solidFill>
                  <a:srgbClr val="FFFFFF"/>
                </a:solidFill>
                <a:latin typeface="Montserrat Light"/>
              </a:rPr>
              <a:t> </a:t>
            </a:r>
            <a:r>
              <a:rPr lang="en-US" sz="1400" dirty="0" err="1">
                <a:solidFill>
                  <a:srgbClr val="FFFFFF"/>
                </a:solidFill>
                <a:latin typeface="Montserrat Light"/>
              </a:rPr>
              <a:t>агротехнологий</a:t>
            </a:r>
            <a:r>
              <a:rPr lang="en-US" sz="1400" dirty="0">
                <a:solidFill>
                  <a:srgbClr val="FFFFFF"/>
                </a:solidFill>
                <a:latin typeface="Montserrat Light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8F45F6-31F2-F72D-5FD8-73FB3B10010D}"/>
              </a:ext>
            </a:extLst>
          </p:cNvPr>
          <p:cNvSpPr txBox="1"/>
          <p:nvPr/>
        </p:nvSpPr>
        <p:spPr>
          <a:xfrm>
            <a:off x="5206902" y="3540959"/>
            <a:ext cx="386597" cy="4504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50" tIns="29325" rIns="58650" bIns="293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542" dirty="0">
                <a:solidFill>
                  <a:srgbClr val="9ADB53"/>
                </a:solidFill>
                <a:latin typeface="Montserrat SemiBold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1B24C7-5C24-C6DC-B747-57A9866FD404}"/>
              </a:ext>
            </a:extLst>
          </p:cNvPr>
          <p:cNvSpPr txBox="1"/>
          <p:nvPr/>
        </p:nvSpPr>
        <p:spPr>
          <a:xfrm>
            <a:off x="813799" y="3540959"/>
            <a:ext cx="386597" cy="4540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50" tIns="29325" rIns="58650" bIns="293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566" dirty="0">
                <a:solidFill>
                  <a:srgbClr val="9ADB53"/>
                </a:solidFill>
                <a:latin typeface="Montserrat SemiBold"/>
              </a:rPr>
              <a:t>3</a:t>
            </a:r>
            <a:endParaRPr lang="en-GB" sz="2566" dirty="0">
              <a:solidFill>
                <a:srgbClr val="9ADB53"/>
              </a:solidFill>
              <a:latin typeface="Montserrat Semi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86B16F-17EE-70AF-415D-DFB6BAA234EC}"/>
              </a:ext>
            </a:extLst>
          </p:cNvPr>
          <p:cNvSpPr txBox="1"/>
          <p:nvPr/>
        </p:nvSpPr>
        <p:spPr>
          <a:xfrm>
            <a:off x="5206902" y="4835214"/>
            <a:ext cx="386597" cy="4504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50" tIns="29325" rIns="58650" bIns="293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542" dirty="0">
                <a:solidFill>
                  <a:srgbClr val="9ADB53"/>
                </a:solidFill>
                <a:latin typeface="Montserrat SemiBold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C46F1F-143B-C08F-0E25-778C3D28F4A6}"/>
              </a:ext>
            </a:extLst>
          </p:cNvPr>
          <p:cNvSpPr txBox="1"/>
          <p:nvPr/>
        </p:nvSpPr>
        <p:spPr>
          <a:xfrm>
            <a:off x="813799" y="4835214"/>
            <a:ext cx="386597" cy="4540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50" tIns="29325" rIns="58650" bIns="293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566" dirty="0">
                <a:solidFill>
                  <a:srgbClr val="9ADB53"/>
                </a:solidFill>
                <a:latin typeface="Montserrat SemiBold"/>
              </a:rPr>
              <a:t>5</a:t>
            </a:r>
            <a:endParaRPr lang="en-GB" sz="2566" dirty="0">
              <a:solidFill>
                <a:srgbClr val="9ADB53"/>
              </a:solidFill>
              <a:latin typeface="Montserrat SemiBold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D1179C8-9CDD-1B59-A19F-1D83B4B1B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r="15050"/>
          <a:stretch/>
        </p:blipFill>
        <p:spPr>
          <a:xfrm>
            <a:off x="9580096" y="3073518"/>
            <a:ext cx="2937015" cy="2354798"/>
          </a:xfrm>
          <a:prstGeom prst="flowChartPreparation">
            <a:avLst/>
          </a:prstGeom>
        </p:spPr>
      </p:pic>
      <p:sp>
        <p:nvSpPr>
          <p:cNvPr id="25" name="Шестиугольник 179">
            <a:extLst>
              <a:ext uri="{FF2B5EF4-FFF2-40B4-BE49-F238E27FC236}">
                <a16:creationId xmlns:a16="http://schemas.microsoft.com/office/drawing/2014/main" id="{56A06EA8-BE08-AB5E-F9A2-755BEB295B2E}"/>
              </a:ext>
            </a:extLst>
          </p:cNvPr>
          <p:cNvSpPr/>
          <p:nvPr/>
        </p:nvSpPr>
        <p:spPr>
          <a:xfrm>
            <a:off x="9330852" y="3257155"/>
            <a:ext cx="2719944" cy="2415693"/>
          </a:xfrm>
          <a:prstGeom prst="hexagon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45967">
              <a:defRPr/>
            </a:pPr>
            <a:endParaRPr lang="ru-RU" sz="2133" dirty="0">
              <a:solidFill>
                <a:srgbClr val="FFFFFF"/>
              </a:solidFill>
              <a:latin typeface="Montserrat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1062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2B9B-2F0D-A34C-E59D-D8B32C23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;p14">
            <a:extLst>
              <a:ext uri="{FF2B5EF4-FFF2-40B4-BE49-F238E27FC236}">
                <a16:creationId xmlns:a16="http://schemas.microsoft.com/office/drawing/2014/main" id="{CEA3561A-5175-2288-CA73-8580A6B283B9}"/>
              </a:ext>
            </a:extLst>
          </p:cNvPr>
          <p:cNvSpPr txBox="1"/>
          <p:nvPr/>
        </p:nvSpPr>
        <p:spPr bwMode="auto">
          <a:xfrm>
            <a:off x="1783209" y="2069836"/>
            <a:ext cx="7645868" cy="1576878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121892" tIns="121892" rIns="121892" bIns="121892" numCol="1" spcCol="0" rtlCol="0" fromWordArt="0" anchor="t" anchorCtr="0" forceAA="0" compatLnSpc="0">
            <a:no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rgbClr val="9BDB53"/>
                </a:solidFill>
                <a:latin typeface="Montserrat"/>
              </a:rPr>
              <a:t>За 5 лет РСХБ выстроил </a:t>
            </a:r>
          </a:p>
        </p:txBody>
      </p:sp>
      <p:sp>
        <p:nvSpPr>
          <p:cNvPr id="4" name="Google Shape;59;p14">
            <a:extLst>
              <a:ext uri="{FF2B5EF4-FFF2-40B4-BE49-F238E27FC236}">
                <a16:creationId xmlns:a16="http://schemas.microsoft.com/office/drawing/2014/main" id="{D672716C-D729-FBCE-0817-B246C183C934}"/>
              </a:ext>
            </a:extLst>
          </p:cNvPr>
          <p:cNvSpPr txBox="1"/>
          <p:nvPr/>
        </p:nvSpPr>
        <p:spPr bwMode="auto">
          <a:xfrm>
            <a:off x="1783209" y="3646714"/>
            <a:ext cx="7645868" cy="1576878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121892" tIns="121892" rIns="121892" bIns="121892" numCol="1" spcCol="0" rtlCol="0" fromWordArt="0" anchor="t" anchorCtr="0" forceAA="0" compatLnSpc="0">
            <a:no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b="1" dirty="0">
                <a:solidFill>
                  <a:srgbClr val="9BDB53"/>
                </a:solidFill>
                <a:latin typeface="Montserrat"/>
              </a:rPr>
              <a:t>по поддержке стартапов </a:t>
            </a:r>
            <a:br>
              <a:rPr lang="ru-RU" sz="3200" b="1" dirty="0">
                <a:solidFill>
                  <a:srgbClr val="9BDB53"/>
                </a:solidFill>
                <a:latin typeface="Montserrat"/>
              </a:rPr>
            </a:br>
            <a:r>
              <a:rPr lang="ru-RU" sz="3200" b="1" dirty="0">
                <a:solidFill>
                  <a:srgbClr val="9BDB53"/>
                </a:solidFill>
                <a:latin typeface="Montserrat"/>
              </a:rPr>
              <a:t>в сельском </a:t>
            </a:r>
            <a:r>
              <a:rPr lang="ru-RU" sz="3200" b="1" dirty="0" err="1">
                <a:solidFill>
                  <a:srgbClr val="9BDB53"/>
                </a:solidFill>
                <a:latin typeface="Montserrat"/>
              </a:rPr>
              <a:t>хозяйтсве</a:t>
            </a:r>
            <a:endParaRPr lang="ru-RU" sz="3200" b="1" dirty="0">
              <a:solidFill>
                <a:srgbClr val="9BDB53"/>
              </a:solidFill>
              <a:latin typeface="Montserrat"/>
            </a:endParaRPr>
          </a:p>
        </p:txBody>
      </p:sp>
      <p:sp>
        <p:nvSpPr>
          <p:cNvPr id="6" name="Скругленный прямоугольник 30">
            <a:extLst>
              <a:ext uri="{FF2B5EF4-FFF2-40B4-BE49-F238E27FC236}">
                <a16:creationId xmlns:a16="http://schemas.microsoft.com/office/drawing/2014/main" id="{0A5E48EA-EE8D-E54C-643F-3FB74EAF0965}"/>
              </a:ext>
            </a:extLst>
          </p:cNvPr>
          <p:cNvSpPr/>
          <p:nvPr/>
        </p:nvSpPr>
        <p:spPr>
          <a:xfrm>
            <a:off x="1783209" y="2858275"/>
            <a:ext cx="6323299" cy="666639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  <a:latin typeface="Montserrat"/>
              </a:rPr>
              <a:t>уникальную экосистему</a:t>
            </a:r>
            <a:endParaRPr lang="en-US" sz="3200" dirty="0">
              <a:solidFill>
                <a:srgbClr val="92D05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84147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9F109-7F46-AFE9-41CA-B9E96EF4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31">
            <a:extLst>
              <a:ext uri="{FF2B5EF4-FFF2-40B4-BE49-F238E27FC236}">
                <a16:creationId xmlns:a16="http://schemas.microsoft.com/office/drawing/2014/main" id="{DCA35A03-B716-D527-417A-8E306A165E14}"/>
              </a:ext>
            </a:extLst>
          </p:cNvPr>
          <p:cNvSpPr/>
          <p:nvPr/>
        </p:nvSpPr>
        <p:spPr>
          <a:xfrm>
            <a:off x="1282398" y="2149824"/>
            <a:ext cx="3687854" cy="894754"/>
          </a:xfrm>
          <a:prstGeom prst="roundRect">
            <a:avLst>
              <a:gd name="adj" fmla="val 7670"/>
            </a:avLst>
          </a:prstGeom>
          <a:solidFill>
            <a:srgbClr val="04143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8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796FB-B1FD-5C9A-D3D5-4BA70BAEE5CF}"/>
              </a:ext>
            </a:extLst>
          </p:cNvPr>
          <p:cNvSpPr txBox="1"/>
          <p:nvPr/>
        </p:nvSpPr>
        <p:spPr>
          <a:xfrm>
            <a:off x="957428" y="1709224"/>
            <a:ext cx="386597" cy="4504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50" tIns="29325" rIns="58650" bIns="293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542" dirty="0">
                <a:solidFill>
                  <a:srgbClr val="9ADB53"/>
                </a:solidFill>
                <a:latin typeface="Montserrat SemiBold"/>
              </a:rPr>
              <a:t>2</a:t>
            </a:r>
          </a:p>
        </p:txBody>
      </p:sp>
      <p:sp>
        <p:nvSpPr>
          <p:cNvPr id="7" name="Скругленный прямоугольник 30">
            <a:extLst>
              <a:ext uri="{FF2B5EF4-FFF2-40B4-BE49-F238E27FC236}">
                <a16:creationId xmlns:a16="http://schemas.microsoft.com/office/drawing/2014/main" id="{43E202C0-D583-694C-718D-C73A697529AF}"/>
              </a:ext>
            </a:extLst>
          </p:cNvPr>
          <p:cNvSpPr/>
          <p:nvPr/>
        </p:nvSpPr>
        <p:spPr>
          <a:xfrm>
            <a:off x="1392517" y="1748558"/>
            <a:ext cx="6154176" cy="468813"/>
          </a:xfrm>
          <a:prstGeom prst="roundRect">
            <a:avLst>
              <a:gd name="adj" fmla="val 50000"/>
            </a:avLst>
          </a:prstGeom>
          <a:solidFill>
            <a:srgbClr val="041430">
              <a:alpha val="49020"/>
            </a:srgbClr>
          </a:solidFill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>
              <a:defRPr/>
            </a:pPr>
            <a:r>
              <a:rPr lang="ru-RU" sz="1050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Пройти отбор в рамках конкурсов и акселераторов банка</a:t>
            </a:r>
            <a:endParaRPr lang="en-US" sz="16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CB6F4-8254-670B-0CED-3AEABD4943BA}"/>
              </a:ext>
            </a:extLst>
          </p:cNvPr>
          <p:cNvSpPr txBox="1"/>
          <p:nvPr/>
        </p:nvSpPr>
        <p:spPr>
          <a:xfrm>
            <a:off x="947189" y="2330468"/>
            <a:ext cx="386597" cy="4504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50" tIns="29325" rIns="58650" bIns="293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42" dirty="0">
                <a:solidFill>
                  <a:srgbClr val="9ADB53"/>
                </a:solidFill>
                <a:latin typeface="Montserrat SemiBold"/>
              </a:rPr>
              <a:t>3</a:t>
            </a:r>
          </a:p>
        </p:txBody>
      </p:sp>
      <p:sp>
        <p:nvSpPr>
          <p:cNvPr id="9" name="Скругленный прямоугольник 38">
            <a:extLst>
              <a:ext uri="{FF2B5EF4-FFF2-40B4-BE49-F238E27FC236}">
                <a16:creationId xmlns:a16="http://schemas.microsoft.com/office/drawing/2014/main" id="{3BE453B9-A0BB-9543-F7F2-FFAB87A275B6}"/>
              </a:ext>
            </a:extLst>
          </p:cNvPr>
          <p:cNvSpPr/>
          <p:nvPr/>
        </p:nvSpPr>
        <p:spPr>
          <a:xfrm>
            <a:off x="1382279" y="2362544"/>
            <a:ext cx="6154176" cy="428991"/>
          </a:xfrm>
          <a:prstGeom prst="roundRect">
            <a:avLst>
              <a:gd name="adj" fmla="val 50000"/>
            </a:avLst>
          </a:prstGeom>
          <a:solidFill>
            <a:srgbClr val="041430">
              <a:alpha val="49020"/>
            </a:srgbClr>
          </a:solidFill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>
              <a:defRPr/>
            </a:pPr>
            <a:r>
              <a:rPr lang="ru-RU" sz="1050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Найти бизнес-заказчика для тестирования своего решения</a:t>
            </a:r>
            <a:endParaRPr lang="ru-RU" sz="1050" dirty="0">
              <a:solidFill>
                <a:schemeClr val="bg1"/>
              </a:solidFill>
              <a:latin typeface="Montserrat" pitchFamily="2" charset="0"/>
              <a:ea typeface="Calibri"/>
              <a:cs typeface="Calibri"/>
            </a:endParaRPr>
          </a:p>
        </p:txBody>
      </p:sp>
      <p:sp>
        <p:nvSpPr>
          <p:cNvPr id="10" name="Скругленный прямоугольник 31">
            <a:extLst>
              <a:ext uri="{FF2B5EF4-FFF2-40B4-BE49-F238E27FC236}">
                <a16:creationId xmlns:a16="http://schemas.microsoft.com/office/drawing/2014/main" id="{DB553711-8DB9-9770-1DC3-1ACC1FCCBB73}"/>
              </a:ext>
            </a:extLst>
          </p:cNvPr>
          <p:cNvSpPr/>
          <p:nvPr/>
        </p:nvSpPr>
        <p:spPr>
          <a:xfrm>
            <a:off x="1282685" y="3338269"/>
            <a:ext cx="3687854" cy="894754"/>
          </a:xfrm>
          <a:prstGeom prst="roundRect">
            <a:avLst>
              <a:gd name="adj" fmla="val 7670"/>
            </a:avLst>
          </a:prstGeom>
          <a:solidFill>
            <a:srgbClr val="04143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89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A731F-7C21-7368-EAB1-F58E9605CBEE}"/>
              </a:ext>
            </a:extLst>
          </p:cNvPr>
          <p:cNvSpPr txBox="1"/>
          <p:nvPr/>
        </p:nvSpPr>
        <p:spPr>
          <a:xfrm>
            <a:off x="947400" y="3518913"/>
            <a:ext cx="386597" cy="4504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50" tIns="29325" rIns="58650" bIns="293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42" dirty="0">
                <a:solidFill>
                  <a:srgbClr val="9ADB53"/>
                </a:solidFill>
                <a:latin typeface="Montserrat SemiBold"/>
              </a:rPr>
              <a:t>5</a:t>
            </a:r>
          </a:p>
        </p:txBody>
      </p:sp>
      <p:sp>
        <p:nvSpPr>
          <p:cNvPr id="14" name="Скругленный прямоугольник 38">
            <a:extLst>
              <a:ext uri="{FF2B5EF4-FFF2-40B4-BE49-F238E27FC236}">
                <a16:creationId xmlns:a16="http://schemas.microsoft.com/office/drawing/2014/main" id="{2BF0B95C-80C6-EA57-E43E-AEFDE9C4A7D5}"/>
              </a:ext>
            </a:extLst>
          </p:cNvPr>
          <p:cNvSpPr/>
          <p:nvPr/>
        </p:nvSpPr>
        <p:spPr>
          <a:xfrm>
            <a:off x="1382589" y="3511167"/>
            <a:ext cx="6152780" cy="468813"/>
          </a:xfrm>
          <a:prstGeom prst="roundRect">
            <a:avLst>
              <a:gd name="adj" fmla="val 50000"/>
            </a:avLst>
          </a:prstGeom>
          <a:solidFill>
            <a:srgbClr val="041430">
              <a:alpha val="49020"/>
            </a:srgbClr>
          </a:solidFill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>
              <a:defRPr/>
            </a:pPr>
            <a:r>
              <a:rPr lang="ru-RU" sz="1050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Заключить соглашение о сотрудничестве</a:t>
            </a:r>
            <a:endParaRPr lang="en-US" sz="16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5" name="Скругленный прямоугольник 30">
            <a:extLst>
              <a:ext uri="{FF2B5EF4-FFF2-40B4-BE49-F238E27FC236}">
                <a16:creationId xmlns:a16="http://schemas.microsoft.com/office/drawing/2014/main" id="{F325B74C-7ABB-E1E1-89A0-D8CE5FB8C8AC}"/>
              </a:ext>
            </a:extLst>
          </p:cNvPr>
          <p:cNvSpPr/>
          <p:nvPr/>
        </p:nvSpPr>
        <p:spPr>
          <a:xfrm>
            <a:off x="1381192" y="2931184"/>
            <a:ext cx="6154176" cy="468813"/>
          </a:xfrm>
          <a:prstGeom prst="roundRect">
            <a:avLst>
              <a:gd name="adj" fmla="val 50000"/>
            </a:avLst>
          </a:prstGeom>
          <a:solidFill>
            <a:srgbClr val="041430">
              <a:alpha val="49020"/>
            </a:srgbClr>
          </a:solidFill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>
              <a:defRPr/>
            </a:pPr>
            <a:r>
              <a:rPr lang="ru-RU" sz="1050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Показать ценность для экосистемы и клиентов банка</a:t>
            </a:r>
            <a:endParaRPr lang="en-US" sz="16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FB9497-FA17-2FE5-1B06-FAE867933438}"/>
              </a:ext>
            </a:extLst>
          </p:cNvPr>
          <p:cNvSpPr txBox="1"/>
          <p:nvPr/>
        </p:nvSpPr>
        <p:spPr>
          <a:xfrm>
            <a:off x="957642" y="2932584"/>
            <a:ext cx="386597" cy="4504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50" tIns="29325" rIns="58650" bIns="293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542" dirty="0">
                <a:solidFill>
                  <a:srgbClr val="9ADB53"/>
                </a:solidFill>
                <a:latin typeface="Montserrat SemiBold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F02319-D4AB-3A0B-2EC8-67E1278235B7}"/>
              </a:ext>
            </a:extLst>
          </p:cNvPr>
          <p:cNvSpPr txBox="1"/>
          <p:nvPr/>
        </p:nvSpPr>
        <p:spPr>
          <a:xfrm>
            <a:off x="952695" y="1117980"/>
            <a:ext cx="386597" cy="4540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50" tIns="29325" rIns="58650" bIns="293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566">
                <a:solidFill>
                  <a:srgbClr val="9ADB53"/>
                </a:solidFill>
                <a:latin typeface="Montserrat SemiBold"/>
              </a:rPr>
              <a:t>1</a:t>
            </a:r>
            <a:endParaRPr lang="en-GB" sz="2566">
              <a:solidFill>
                <a:srgbClr val="9ADB53"/>
              </a:solidFill>
              <a:latin typeface="Montserrat SemiBold"/>
            </a:endParaRPr>
          </a:p>
        </p:txBody>
      </p:sp>
      <p:sp>
        <p:nvSpPr>
          <p:cNvPr id="18" name="Скругленный прямоугольник 30">
            <a:extLst>
              <a:ext uri="{FF2B5EF4-FFF2-40B4-BE49-F238E27FC236}">
                <a16:creationId xmlns:a16="http://schemas.microsoft.com/office/drawing/2014/main" id="{49D5549A-A46A-E9E6-C308-6B9F4B0F4E6C}"/>
              </a:ext>
            </a:extLst>
          </p:cNvPr>
          <p:cNvSpPr/>
          <p:nvPr/>
        </p:nvSpPr>
        <p:spPr>
          <a:xfrm>
            <a:off x="1387766" y="1157315"/>
            <a:ext cx="6158927" cy="468813"/>
          </a:xfrm>
          <a:prstGeom prst="roundRect">
            <a:avLst>
              <a:gd name="adj" fmla="val 50000"/>
            </a:avLst>
          </a:prstGeom>
          <a:solidFill>
            <a:srgbClr val="041430">
              <a:alpha val="49020"/>
            </a:srgbClr>
          </a:solidFill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>
              <a:defRPr/>
            </a:pPr>
            <a:r>
              <a:rPr lang="ru-RU" sz="1050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Подать заявку на участие через сайт «РСХБ в цифре»</a:t>
            </a:r>
            <a:endParaRPr lang="en-US" sz="16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8" name="Скругленный прямоугольник 38">
            <a:extLst>
              <a:ext uri="{FF2B5EF4-FFF2-40B4-BE49-F238E27FC236}">
                <a16:creationId xmlns:a16="http://schemas.microsoft.com/office/drawing/2014/main" id="{6487C6D1-17F1-B991-4874-2660B3FB7DA1}"/>
              </a:ext>
            </a:extLst>
          </p:cNvPr>
          <p:cNvSpPr/>
          <p:nvPr/>
        </p:nvSpPr>
        <p:spPr>
          <a:xfrm>
            <a:off x="2686988" y="5088465"/>
            <a:ext cx="2388911" cy="1115004"/>
          </a:xfrm>
          <a:prstGeom prst="roundRect">
            <a:avLst>
              <a:gd name="adj" fmla="val 50000"/>
            </a:avLst>
          </a:prstGeom>
          <a:solidFill>
            <a:srgbClr val="041430">
              <a:alpha val="54118"/>
            </a:srgbClr>
          </a:solidFill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 algn="ctr">
              <a:defRPr/>
            </a:pPr>
            <a:r>
              <a:rPr lang="ru-RU" sz="1089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Необходимые для пилотирования компетенции команды</a:t>
            </a:r>
            <a:endParaRPr lang="en-US" sz="1634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9" name="Скругленный прямоугольник 38">
            <a:extLst>
              <a:ext uri="{FF2B5EF4-FFF2-40B4-BE49-F238E27FC236}">
                <a16:creationId xmlns:a16="http://schemas.microsoft.com/office/drawing/2014/main" id="{ECBF223D-9616-8FF9-BD5C-DCABAFA3D57D}"/>
              </a:ext>
            </a:extLst>
          </p:cNvPr>
          <p:cNvSpPr/>
          <p:nvPr/>
        </p:nvSpPr>
        <p:spPr>
          <a:xfrm>
            <a:off x="9809283" y="5088464"/>
            <a:ext cx="1970225" cy="1115739"/>
          </a:xfrm>
          <a:prstGeom prst="roundRect">
            <a:avLst>
              <a:gd name="adj" fmla="val 50000"/>
            </a:avLst>
          </a:prstGeom>
          <a:solidFill>
            <a:srgbClr val="041430">
              <a:alpha val="54118"/>
            </a:srgbClr>
          </a:solidFill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 algn="ctr">
              <a:defRPr/>
            </a:pPr>
            <a:r>
              <a:rPr lang="ru-RU" sz="1089" dirty="0" err="1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Соответсвие</a:t>
            </a:r>
            <a:r>
              <a:rPr lang="ru-RU" sz="1089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 направлениям отбора</a:t>
            </a:r>
            <a:endParaRPr lang="en-US" sz="1634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0" name="Скругленный прямоугольник 38">
            <a:extLst>
              <a:ext uri="{FF2B5EF4-FFF2-40B4-BE49-F238E27FC236}">
                <a16:creationId xmlns:a16="http://schemas.microsoft.com/office/drawing/2014/main" id="{B71D36F4-B020-9A35-295F-1ABBE56343DF}"/>
              </a:ext>
            </a:extLst>
          </p:cNvPr>
          <p:cNvSpPr/>
          <p:nvPr/>
        </p:nvSpPr>
        <p:spPr>
          <a:xfrm>
            <a:off x="5368841" y="5088464"/>
            <a:ext cx="1970225" cy="1115739"/>
          </a:xfrm>
          <a:prstGeom prst="roundRect">
            <a:avLst>
              <a:gd name="adj" fmla="val 50000"/>
            </a:avLst>
          </a:prstGeom>
          <a:solidFill>
            <a:srgbClr val="041430">
              <a:alpha val="54118"/>
            </a:srgbClr>
          </a:solidFill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 algn="ctr">
              <a:defRPr/>
            </a:pPr>
            <a:r>
              <a:rPr lang="ru-RU" sz="1089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Стадия продукта от </a:t>
            </a:r>
            <a:r>
              <a:rPr lang="en-GB" sz="1089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MVP</a:t>
            </a:r>
            <a:endParaRPr lang="en-US" sz="1634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1" name="Скругленный прямоугольник 38">
            <a:extLst>
              <a:ext uri="{FF2B5EF4-FFF2-40B4-BE49-F238E27FC236}">
                <a16:creationId xmlns:a16="http://schemas.microsoft.com/office/drawing/2014/main" id="{9AAFD078-BB15-F8F0-D1C6-AB7375F3C881}"/>
              </a:ext>
            </a:extLst>
          </p:cNvPr>
          <p:cNvSpPr/>
          <p:nvPr/>
        </p:nvSpPr>
        <p:spPr>
          <a:xfrm>
            <a:off x="466768" y="5088465"/>
            <a:ext cx="1970225" cy="1115004"/>
          </a:xfrm>
          <a:prstGeom prst="roundRect">
            <a:avLst>
              <a:gd name="adj" fmla="val 50000"/>
            </a:avLst>
          </a:prstGeom>
          <a:solidFill>
            <a:srgbClr val="041430">
              <a:alpha val="54118"/>
            </a:srgbClr>
          </a:solidFill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 algn="ctr">
              <a:defRPr/>
            </a:pPr>
            <a:r>
              <a:rPr lang="ru-RU" sz="1089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Юрлицо или ИП в России</a:t>
            </a:r>
            <a:endParaRPr lang="en-US" sz="1634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2" name="Скругленный прямоугольник 38">
            <a:extLst>
              <a:ext uri="{FF2B5EF4-FFF2-40B4-BE49-F238E27FC236}">
                <a16:creationId xmlns:a16="http://schemas.microsoft.com/office/drawing/2014/main" id="{E698CF32-E472-5314-65DC-6326BF9BD6D6}"/>
              </a:ext>
            </a:extLst>
          </p:cNvPr>
          <p:cNvSpPr/>
          <p:nvPr/>
        </p:nvSpPr>
        <p:spPr>
          <a:xfrm>
            <a:off x="7589061" y="5088464"/>
            <a:ext cx="1970225" cy="1115739"/>
          </a:xfrm>
          <a:prstGeom prst="roundRect">
            <a:avLst>
              <a:gd name="adj" fmla="val 50000"/>
            </a:avLst>
          </a:prstGeom>
          <a:solidFill>
            <a:srgbClr val="041430">
              <a:alpha val="54118"/>
            </a:srgbClr>
          </a:solidFill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bg1"/>
                </a:solidFill>
                <a:latin typeface="Montserrat" pitchFamily="2" charset="0"/>
                <a:ea typeface="+mn-lt"/>
                <a:cs typeface="+mn-lt"/>
              </a:rPr>
              <a:t>Техническая реализуемость  в срок до 6 месяцев</a:t>
            </a:r>
            <a:endParaRPr lang="en-US" sz="105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34" name="Рисунок 33" descr="Изображение выглядит как текст, снимок экрана, программное обеспечение, Значок на компьютере">
            <a:extLst>
              <a:ext uri="{FF2B5EF4-FFF2-40B4-BE49-F238E27FC236}">
                <a16:creationId xmlns:a16="http://schemas.microsoft.com/office/drawing/2014/main" id="{09E68322-FF81-41A6-A3E4-63F75AA70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5" t="23671" r="7194" b="27789"/>
          <a:stretch/>
        </p:blipFill>
        <p:spPr>
          <a:xfrm>
            <a:off x="8080328" y="1157315"/>
            <a:ext cx="2714068" cy="2644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6" name="Рисунок 35" descr="Курсор контур">
            <a:extLst>
              <a:ext uri="{FF2B5EF4-FFF2-40B4-BE49-F238E27FC236}">
                <a16:creationId xmlns:a16="http://schemas.microsoft.com/office/drawing/2014/main" id="{87970988-DCFD-84C1-FBC0-6F56B867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5838" y="3698468"/>
            <a:ext cx="689501" cy="7315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2915569-5574-99C8-D08C-AC8FC93BFFA5}"/>
              </a:ext>
            </a:extLst>
          </p:cNvPr>
          <p:cNvSpPr txBox="1"/>
          <p:nvPr/>
        </p:nvSpPr>
        <p:spPr>
          <a:xfrm>
            <a:off x="8270001" y="3901742"/>
            <a:ext cx="2330750" cy="330052"/>
          </a:xfrm>
          <a:prstGeom prst="rect">
            <a:avLst/>
          </a:prstGeom>
          <a:noFill/>
        </p:spPr>
        <p:txBody>
          <a:bodyPr wrap="square" lIns="83019" tIns="41510" rIns="83019" bIns="41510" anchor="t">
            <a:spAutoFit/>
          </a:bodyPr>
          <a:lstStyle/>
          <a:p>
            <a:pPr algn="ctr" defTabSz="476514">
              <a:defRPr/>
            </a:pPr>
            <a:r>
              <a:rPr lang="ru-RU" sz="1600" dirty="0">
                <a:solidFill>
                  <a:schemeClr val="bg1"/>
                </a:solidFill>
                <a:latin typeface="Montserrat Light" panose="00000400000000000000" pitchFamily="2" charset="-52"/>
                <a:cs typeface="Calibri Light"/>
              </a:rPr>
              <a:t>Подать заявку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80805A-39BA-B3D3-DDE3-E3BED7C61382}"/>
              </a:ext>
            </a:extLst>
          </p:cNvPr>
          <p:cNvSpPr txBox="1"/>
          <p:nvPr/>
        </p:nvSpPr>
        <p:spPr>
          <a:xfrm>
            <a:off x="422639" y="4514300"/>
            <a:ext cx="8117333" cy="468551"/>
          </a:xfrm>
          <a:prstGeom prst="rect">
            <a:avLst/>
          </a:prstGeom>
          <a:noFill/>
        </p:spPr>
        <p:txBody>
          <a:bodyPr wrap="square" lIns="83019" tIns="41510" rIns="83019" bIns="41510" anchor="t">
            <a:spAutoFit/>
          </a:bodyPr>
          <a:lstStyle/>
          <a:p>
            <a:pPr defTabSz="476514">
              <a:defRPr/>
            </a:pPr>
            <a:r>
              <a:rPr lang="ru-RU" sz="2500" b="1" dirty="0">
                <a:solidFill>
                  <a:srgbClr val="92D050"/>
                </a:solidFill>
                <a:latin typeface="Montserrat"/>
                <a:cs typeface="Calibri Light"/>
              </a:rPr>
              <a:t>КРИТЕРИИ ДЛЯ РЕЗИДЕНТОВ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8676EF-8913-DA90-5243-35A6536DD4E2}"/>
              </a:ext>
            </a:extLst>
          </p:cNvPr>
          <p:cNvSpPr txBox="1"/>
          <p:nvPr/>
        </p:nvSpPr>
        <p:spPr>
          <a:xfrm>
            <a:off x="422639" y="381186"/>
            <a:ext cx="10268185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 defTabSz="476514">
              <a:defRPr/>
            </a:pPr>
            <a:r>
              <a:rPr lang="ru-RU" sz="2400" b="1" dirty="0">
                <a:solidFill>
                  <a:srgbClr val="92D050"/>
                </a:solidFill>
                <a:latin typeface="Montserrat"/>
                <a:cs typeface="Calibri Light"/>
              </a:rPr>
              <a:t>КАК СТАТЬ РЕЗИДЕНТОМ?</a:t>
            </a:r>
          </a:p>
        </p:txBody>
      </p:sp>
    </p:spTree>
    <p:extLst>
      <p:ext uri="{BB962C8B-B14F-4D97-AF65-F5344CB8AC3E}">
        <p14:creationId xmlns:p14="http://schemas.microsoft.com/office/powerpoint/2010/main" val="267396579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9F109-7F46-AFE9-41CA-B9E96EF4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31">
            <a:extLst>
              <a:ext uri="{FF2B5EF4-FFF2-40B4-BE49-F238E27FC236}">
                <a16:creationId xmlns:a16="http://schemas.microsoft.com/office/drawing/2014/main" id="{E25043FC-D3FE-B48F-DE7A-6920C2695A01}"/>
              </a:ext>
            </a:extLst>
          </p:cNvPr>
          <p:cNvSpPr/>
          <p:nvPr/>
        </p:nvSpPr>
        <p:spPr>
          <a:xfrm>
            <a:off x="1143502" y="1884044"/>
            <a:ext cx="3687854" cy="894754"/>
          </a:xfrm>
          <a:prstGeom prst="roundRect">
            <a:avLst>
              <a:gd name="adj" fmla="val 767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89">
              <a:latin typeface="Montserrat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D4538-4AD0-3752-A8FF-16E99D7EE9B3}"/>
              </a:ext>
            </a:extLst>
          </p:cNvPr>
          <p:cNvSpPr txBox="1"/>
          <p:nvPr/>
        </p:nvSpPr>
        <p:spPr bwMode="auto">
          <a:xfrm>
            <a:off x="1462248" y="2194920"/>
            <a:ext cx="4473229" cy="1898578"/>
          </a:xfrm>
          <a:prstGeom prst="rect">
            <a:avLst/>
          </a:prstGeom>
          <a:noFill/>
        </p:spPr>
        <p:txBody>
          <a:bodyPr wrap="square" lIns="58650" tIns="29325" rIns="58650" bIns="29325" numCol="1" rtlCol="0" anchor="t">
            <a:noAutofit/>
          </a:bodyPr>
          <a:lstStyle/>
          <a:p>
            <a:pPr marL="0" lvl="1" defTabSz="476514">
              <a:lnSpc>
                <a:spcPts val="770"/>
              </a:lnSpc>
              <a:spcAft>
                <a:spcPts val="128"/>
              </a:spcAft>
              <a:buClr>
                <a:srgbClr val="92D050"/>
              </a:buClr>
              <a:buSzPct val="101000"/>
              <a:defRPr/>
            </a:pPr>
            <a:r>
              <a:rPr lang="ru-RU" sz="1050" dirty="0">
                <a:solidFill>
                  <a:srgbClr val="9ADB53"/>
                </a:solidFill>
                <a:latin typeface="Montserrat" pitchFamily="2" charset="0"/>
                <a:cs typeface="Calibri Light"/>
              </a:rPr>
              <a:t>СБОР ЗАПРОСОВ ХОЛДИНГОВ С РЫНКА</a:t>
            </a:r>
            <a:endParaRPr lang="en-US" sz="1050" dirty="0">
              <a:solidFill>
                <a:srgbClr val="9ADB53"/>
              </a:solidFill>
              <a:latin typeface="Montserrat" pitchFamily="2" charset="0"/>
              <a:cs typeface="Calibri Light"/>
            </a:endParaRPr>
          </a:p>
          <a:p>
            <a:pPr marL="0" lvl="1" defTabSz="674473">
              <a:lnSpc>
                <a:spcPts val="770"/>
              </a:lnSpc>
              <a:spcAft>
                <a:spcPts val="128"/>
              </a:spcAft>
              <a:defRPr/>
            </a:pPr>
            <a:endParaRPr lang="ru-RU" sz="1089" dirty="0">
              <a:solidFill>
                <a:srgbClr val="9ADB53"/>
              </a:solidFill>
              <a:latin typeface="Montserrat" pitchFamily="2" charset="0"/>
              <a:cs typeface="Calibri Light"/>
            </a:endParaRPr>
          </a:p>
          <a:p>
            <a:pPr marL="154940" lvl="3" indent="-154940" defTabSz="674473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r>
              <a:rPr lang="ru-RU" sz="1000" spc="-25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Постоянный сбор технологических запросов для обеспечения регулярного пилотирования и внедрения ключевых инноваций в сельское хозяйство России</a:t>
            </a:r>
          </a:p>
          <a:p>
            <a:pPr marL="569595" lvl="4" indent="-154940" defTabSz="674473">
              <a:spcAft>
                <a:spcPts val="1089"/>
              </a:spcAft>
              <a:buClr>
                <a:srgbClr val="92D050"/>
              </a:buClr>
              <a:buSzPct val="100000"/>
              <a:buFont typeface="Courier New"/>
              <a:buChar char="o"/>
              <a:defRPr/>
            </a:pPr>
            <a:r>
              <a:rPr lang="ru-RU" sz="1000" spc="-25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Формирование воронки запросов от холдингов и предложений со стороны стартапов</a:t>
            </a:r>
          </a:p>
          <a:p>
            <a:pPr marL="569595" lvl="4" indent="-154940" defTabSz="674473">
              <a:spcAft>
                <a:spcPts val="1089"/>
              </a:spcAft>
              <a:buClr>
                <a:srgbClr val="92D050"/>
              </a:buClr>
              <a:buSzPct val="100000"/>
              <a:buFont typeface="Courier New"/>
              <a:buChar char="o"/>
              <a:defRPr/>
            </a:pPr>
            <a:r>
              <a:rPr lang="ru-RU" sz="1000" spc="-25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Экспертиза технологических решений</a:t>
            </a:r>
          </a:p>
          <a:p>
            <a:pPr marL="569595" lvl="4" indent="-154940" defTabSz="674473">
              <a:spcAft>
                <a:spcPts val="1089"/>
              </a:spcAft>
              <a:buClr>
                <a:srgbClr val="92D050"/>
              </a:buClr>
              <a:buSzPct val="100000"/>
              <a:buFont typeface="Courier New"/>
              <a:buChar char="o"/>
              <a:defRPr/>
            </a:pPr>
            <a:r>
              <a:rPr lang="ru-RU" sz="1000" spc="-25" dirty="0">
                <a:solidFill>
                  <a:schemeClr val="bg1"/>
                </a:solidFill>
                <a:latin typeface="Montserrat" pitchFamily="2" charset="0"/>
                <a:ea typeface="Calibri"/>
                <a:cs typeface="Calibri Light"/>
              </a:rPr>
              <a:t>Создание целевых стартапов под задачи или отбор среди существующих решений</a:t>
            </a:r>
          </a:p>
          <a:p>
            <a:pPr marL="569595" lvl="4" indent="-154940" defTabSz="674473">
              <a:spcAft>
                <a:spcPts val="1089"/>
              </a:spcAft>
              <a:buClr>
                <a:srgbClr val="92D050"/>
              </a:buClr>
              <a:buSzPct val="100000"/>
              <a:buFont typeface="Courier New"/>
              <a:buChar char="o"/>
              <a:defRPr/>
            </a:pPr>
            <a:endParaRPr lang="ru-RU" sz="1100" spc="-25" dirty="0">
              <a:solidFill>
                <a:schemeClr val="bg1"/>
              </a:solidFill>
              <a:latin typeface="Montserrat" pitchFamily="2" charset="0"/>
              <a:ea typeface="Calibri"/>
              <a:cs typeface="Calibri Light"/>
            </a:endParaRPr>
          </a:p>
          <a:p>
            <a:pPr marL="154940" lvl="3" indent="-154940" defTabSz="674473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endParaRPr lang="ru-RU" sz="908" spc="-25" dirty="0">
              <a:solidFill>
                <a:schemeClr val="bg1"/>
              </a:solidFill>
              <a:latin typeface="Montserrat" pitchFamily="2" charset="0"/>
              <a:ea typeface="Calibri"/>
              <a:cs typeface="Calibri Light"/>
            </a:endParaRPr>
          </a:p>
          <a:p>
            <a:pPr marL="0" lvl="1" defTabSz="674473">
              <a:spcAft>
                <a:spcPts val="128"/>
              </a:spcAft>
              <a:buClr>
                <a:srgbClr val="92D050"/>
              </a:buClr>
              <a:buSzPct val="101000"/>
              <a:defRPr/>
            </a:pPr>
            <a:endParaRPr lang="ru-RU" sz="1089" dirty="0">
              <a:solidFill>
                <a:schemeClr val="bg1"/>
              </a:solidFill>
              <a:latin typeface="Montserrat" pitchFamily="2" charset="0"/>
              <a:ea typeface="Calibri"/>
              <a:cs typeface="Calibri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8B2158-E899-F6D8-C749-9F093343D191}"/>
              </a:ext>
            </a:extLst>
          </p:cNvPr>
          <p:cNvSpPr txBox="1"/>
          <p:nvPr/>
        </p:nvSpPr>
        <p:spPr>
          <a:xfrm>
            <a:off x="818532" y="1431807"/>
            <a:ext cx="386597" cy="4540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50" tIns="29325" rIns="58650" bIns="293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566">
                <a:solidFill>
                  <a:srgbClr val="9ADB53"/>
                </a:solidFill>
                <a:latin typeface="Montserrat" pitchFamily="2" charset="0"/>
              </a:rPr>
              <a:t>1</a:t>
            </a:r>
            <a:endParaRPr lang="en-GB" sz="2566">
              <a:solidFill>
                <a:srgbClr val="9ADB53"/>
              </a:solidFill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6A9F65-6742-C3D4-BB33-3A1C9251EA44}"/>
              </a:ext>
            </a:extLst>
          </p:cNvPr>
          <p:cNvSpPr txBox="1"/>
          <p:nvPr/>
        </p:nvSpPr>
        <p:spPr bwMode="auto">
          <a:xfrm>
            <a:off x="6930905" y="2196152"/>
            <a:ext cx="4434965" cy="2190950"/>
          </a:xfrm>
          <a:prstGeom prst="rect">
            <a:avLst/>
          </a:prstGeom>
          <a:noFill/>
        </p:spPr>
        <p:txBody>
          <a:bodyPr wrap="square" lIns="58650" tIns="29325" rIns="58650" bIns="29325" numCol="1" rtlCol="0" anchor="t">
            <a:noAutofit/>
          </a:bodyPr>
          <a:lstStyle/>
          <a:p>
            <a:pPr marL="0" lvl="1" defTabSz="476514">
              <a:defRPr/>
            </a:pPr>
            <a:r>
              <a:rPr lang="ru-RU" sz="1089" dirty="0">
                <a:solidFill>
                  <a:srgbClr val="9ADB53"/>
                </a:solidFill>
                <a:latin typeface="Montserrat" pitchFamily="2" charset="0"/>
                <a:ea typeface="Calibri"/>
                <a:cs typeface="Calibri Light"/>
              </a:rPr>
              <a:t>РЕГУЛЯРНОЕ ОБНОВЛЕНИЕ БАЗЫ ПАРТНЕРОВ </a:t>
            </a:r>
            <a:endParaRPr lang="en-US" sz="1089" dirty="0">
              <a:solidFill>
                <a:srgbClr val="9ADB53"/>
              </a:solidFill>
              <a:latin typeface="Montserrat" pitchFamily="2" charset="0"/>
              <a:ea typeface="Calibri"/>
              <a:cs typeface="Calibri Light"/>
            </a:endParaRPr>
          </a:p>
          <a:p>
            <a:pPr marL="0" lvl="1" defTabSz="674473">
              <a:defRPr/>
            </a:pPr>
            <a:endParaRPr lang="ru-RU" sz="1089" dirty="0">
              <a:solidFill>
                <a:srgbClr val="9ADB53"/>
              </a:solidFill>
              <a:latin typeface="Montserrat" pitchFamily="2" charset="0"/>
              <a:ea typeface="Calibri"/>
              <a:cs typeface="Calibri Light"/>
            </a:endParaRPr>
          </a:p>
          <a:p>
            <a:pPr marL="154940" lvl="3" indent="-154940" defTabSz="674473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r>
              <a:rPr lang="ru-RU" sz="1000" spc="-25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Поквартальный отбор резидентов</a:t>
            </a:r>
            <a:endParaRPr lang="en-US" sz="1000" spc="-25" dirty="0">
              <a:solidFill>
                <a:schemeClr val="bg1"/>
              </a:solidFill>
              <a:latin typeface="Montserrat" pitchFamily="2" charset="0"/>
              <a:cs typeface="Calibri Light"/>
            </a:endParaRPr>
          </a:p>
          <a:p>
            <a:pPr marL="154940" lvl="3" indent="-154940" defTabSz="674473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r>
              <a:rPr lang="ru-RU" sz="1000" spc="-25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Конкурс патентов/молодых ученых</a:t>
            </a:r>
            <a:endParaRPr lang="en-US" sz="1000" spc="-25" dirty="0">
              <a:solidFill>
                <a:schemeClr val="bg1"/>
              </a:solidFill>
              <a:latin typeface="Montserrat" pitchFamily="2" charset="0"/>
              <a:cs typeface="Calibri Light"/>
            </a:endParaRPr>
          </a:p>
          <a:p>
            <a:pPr marL="154940" lvl="3" indent="-154940" defTabSz="674473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r>
              <a:rPr lang="ru-RU" sz="1000" spc="-25" dirty="0" err="1">
                <a:solidFill>
                  <a:schemeClr val="bg1"/>
                </a:solidFill>
                <a:latin typeface="Montserrat" pitchFamily="2" charset="0"/>
                <a:cs typeface="Calibri Light"/>
              </a:rPr>
              <a:t>Хакатон</a:t>
            </a:r>
            <a:r>
              <a:rPr lang="ru-RU" sz="1000" spc="-25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 </a:t>
            </a:r>
            <a:r>
              <a:rPr lang="ru-RU" sz="1000" spc="-25" dirty="0" err="1">
                <a:solidFill>
                  <a:schemeClr val="bg1"/>
                </a:solidFill>
                <a:latin typeface="Montserrat" pitchFamily="2" charset="0"/>
                <a:cs typeface="Calibri Light"/>
              </a:rPr>
              <a:t>AgroCode</a:t>
            </a:r>
            <a:r>
              <a:rPr lang="ru-RU" sz="1000" spc="-25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 </a:t>
            </a:r>
            <a:r>
              <a:rPr lang="ru-RU" sz="1000" spc="-25" dirty="0" err="1">
                <a:solidFill>
                  <a:schemeClr val="bg1"/>
                </a:solidFill>
                <a:latin typeface="Montserrat" pitchFamily="2" charset="0"/>
                <a:cs typeface="Calibri Light"/>
              </a:rPr>
              <a:t>Hack</a:t>
            </a:r>
            <a:endParaRPr lang="ru-RU" sz="1000" spc="-25" dirty="0">
              <a:solidFill>
                <a:schemeClr val="bg1"/>
              </a:solidFill>
              <a:latin typeface="Montserrat" pitchFamily="2" charset="0"/>
              <a:cs typeface="Calibri Light"/>
            </a:endParaRPr>
          </a:p>
          <a:p>
            <a:pPr marL="154940" lvl="3" indent="-154940" defTabSz="674473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r>
              <a:rPr lang="ru-RU" sz="1000" spc="-25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Собственный скаутинг</a:t>
            </a:r>
          </a:p>
          <a:p>
            <a:pPr marL="154940" lvl="3" indent="-154940" defTabSz="674473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r>
              <a:rPr lang="ru-RU" sz="1000" spc="-25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Партнерские конкурсы и мероприятия</a:t>
            </a:r>
          </a:p>
          <a:p>
            <a:pPr marL="154940" lvl="3" indent="-154940" defTabSz="674473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r>
              <a:rPr lang="ru-RU" sz="1000" spc="-25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Акселерация молодежных стартапов под задачи рынка</a:t>
            </a:r>
          </a:p>
          <a:p>
            <a:pPr>
              <a:spcAft>
                <a:spcPts val="128"/>
              </a:spcAft>
              <a:buClr>
                <a:srgbClr val="92D050"/>
              </a:buClr>
              <a:buSzPct val="100000"/>
              <a:defRPr/>
            </a:pPr>
            <a:endParaRPr lang="ru-RU" sz="1100" spc="-13" dirty="0">
              <a:solidFill>
                <a:schemeClr val="bg1"/>
              </a:solidFill>
              <a:latin typeface="Montserrat" pitchFamily="2" charset="0"/>
              <a:cs typeface="Calibri Light"/>
            </a:endParaRPr>
          </a:p>
        </p:txBody>
      </p:sp>
      <p:sp>
        <p:nvSpPr>
          <p:cNvPr id="12" name="Скругленный прямоугольник 30">
            <a:extLst>
              <a:ext uri="{FF2B5EF4-FFF2-40B4-BE49-F238E27FC236}">
                <a16:creationId xmlns:a16="http://schemas.microsoft.com/office/drawing/2014/main" id="{7FEF44B3-2B6D-59E0-A9DA-149FD8BDA3A0}"/>
              </a:ext>
            </a:extLst>
          </p:cNvPr>
          <p:cNvSpPr/>
          <p:nvPr/>
        </p:nvSpPr>
        <p:spPr>
          <a:xfrm>
            <a:off x="1253621" y="1471141"/>
            <a:ext cx="4694252" cy="468813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29325" rIns="58650" bIns="29325" rtlCol="0" anchor="ctr"/>
          <a:lstStyle/>
          <a:p>
            <a:pPr>
              <a:defRPr/>
            </a:pPr>
            <a:r>
              <a:rPr lang="ru-RU" sz="1089" b="1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Сбор технологических запросов и обработка</a:t>
            </a:r>
            <a:endParaRPr lang="ru-RU" sz="1089" b="1" dirty="0">
              <a:solidFill>
                <a:schemeClr val="bg1"/>
              </a:solidFill>
              <a:latin typeface="Montserrat" pitchFamily="2" charset="0"/>
              <a:cs typeface="Calibri Light" panose="020F0302020204030204" pitchFamily="34" charset="0"/>
            </a:endParaRPr>
          </a:p>
        </p:txBody>
      </p:sp>
      <p:sp>
        <p:nvSpPr>
          <p:cNvPr id="13" name="Скругленный прямоугольник 32">
            <a:extLst>
              <a:ext uri="{FF2B5EF4-FFF2-40B4-BE49-F238E27FC236}">
                <a16:creationId xmlns:a16="http://schemas.microsoft.com/office/drawing/2014/main" id="{EBA0ED0A-9748-F917-52D7-A946F349F66E}"/>
              </a:ext>
            </a:extLst>
          </p:cNvPr>
          <p:cNvSpPr/>
          <p:nvPr/>
        </p:nvSpPr>
        <p:spPr>
          <a:xfrm>
            <a:off x="1253621" y="2041330"/>
            <a:ext cx="4694252" cy="2365930"/>
          </a:xfrm>
          <a:prstGeom prst="roundRect">
            <a:avLst>
              <a:gd name="adj" fmla="val 12518"/>
            </a:avLst>
          </a:prstGeom>
          <a:noFill/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89">
              <a:latin typeface="Montserrat" pitchFamily="2" charset="0"/>
            </a:endParaRPr>
          </a:p>
        </p:txBody>
      </p:sp>
      <p:sp>
        <p:nvSpPr>
          <p:cNvPr id="14" name="Скругленный прямоугольник 35">
            <a:extLst>
              <a:ext uri="{FF2B5EF4-FFF2-40B4-BE49-F238E27FC236}">
                <a16:creationId xmlns:a16="http://schemas.microsoft.com/office/drawing/2014/main" id="{C5939A73-B036-EAB8-0D3E-9D0A0866A01F}"/>
              </a:ext>
            </a:extLst>
          </p:cNvPr>
          <p:cNvSpPr/>
          <p:nvPr/>
        </p:nvSpPr>
        <p:spPr>
          <a:xfrm>
            <a:off x="6749632" y="2038156"/>
            <a:ext cx="4688565" cy="2365930"/>
          </a:xfrm>
          <a:prstGeom prst="roundRect">
            <a:avLst>
              <a:gd name="adj" fmla="val 7405"/>
            </a:avLst>
          </a:prstGeom>
          <a:noFill/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89">
              <a:latin typeface="Montserra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E7B8C-CE7E-4B59-7870-2ECB4A4E3770}"/>
              </a:ext>
            </a:extLst>
          </p:cNvPr>
          <p:cNvSpPr txBox="1"/>
          <p:nvPr/>
        </p:nvSpPr>
        <p:spPr>
          <a:xfrm>
            <a:off x="6311919" y="1431807"/>
            <a:ext cx="386597" cy="4540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8650" tIns="29325" rIns="58650" bIns="293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66" dirty="0">
                <a:solidFill>
                  <a:srgbClr val="9ADB53"/>
                </a:solidFill>
                <a:latin typeface="Montserrat" pitchFamily="2" charset="0"/>
              </a:rPr>
              <a:t>2</a:t>
            </a:r>
            <a:endParaRPr lang="en-GB" sz="2566" dirty="0">
              <a:solidFill>
                <a:srgbClr val="9ADB53"/>
              </a:solidFill>
              <a:latin typeface="Montserrat" pitchFamily="2" charset="0"/>
            </a:endParaRPr>
          </a:p>
        </p:txBody>
      </p:sp>
      <p:sp>
        <p:nvSpPr>
          <p:cNvPr id="16" name="Скругленный прямоугольник 38">
            <a:extLst>
              <a:ext uri="{FF2B5EF4-FFF2-40B4-BE49-F238E27FC236}">
                <a16:creationId xmlns:a16="http://schemas.microsoft.com/office/drawing/2014/main" id="{2A097AD4-7D95-F715-16DF-4F131926A6A6}"/>
              </a:ext>
            </a:extLst>
          </p:cNvPr>
          <p:cNvSpPr/>
          <p:nvPr/>
        </p:nvSpPr>
        <p:spPr>
          <a:xfrm>
            <a:off x="6747008" y="1510382"/>
            <a:ext cx="4691190" cy="421826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29325" rIns="58650" bIns="29325" rtlCol="0" anchor="ctr"/>
          <a:lstStyle/>
          <a:p>
            <a:pPr>
              <a:defRPr/>
            </a:pPr>
            <a:r>
              <a:rPr lang="ru-RU" sz="1050" b="1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Обеспечение постоянного притока потенциальных партнеров и инновационных технологий</a:t>
            </a:r>
            <a:endParaRPr lang="ru-RU" sz="1089" b="1" dirty="0">
              <a:solidFill>
                <a:schemeClr val="bg1"/>
              </a:solidFill>
              <a:latin typeface="Montserrat" pitchFamily="2" charset="0"/>
              <a:cs typeface="Calibri Light"/>
            </a:endParaRPr>
          </a:p>
        </p:txBody>
      </p:sp>
      <p:sp>
        <p:nvSpPr>
          <p:cNvPr id="17" name="Скругленный прямоугольник 39">
            <a:extLst>
              <a:ext uri="{FF2B5EF4-FFF2-40B4-BE49-F238E27FC236}">
                <a16:creationId xmlns:a16="http://schemas.microsoft.com/office/drawing/2014/main" id="{AC3D2C71-437C-14CF-C953-091B6392005F}"/>
              </a:ext>
            </a:extLst>
          </p:cNvPr>
          <p:cNvSpPr/>
          <p:nvPr/>
        </p:nvSpPr>
        <p:spPr>
          <a:xfrm>
            <a:off x="1478504" y="4650059"/>
            <a:ext cx="9951003" cy="1022506"/>
          </a:xfrm>
          <a:prstGeom prst="hexagon">
            <a:avLst/>
          </a:prstGeom>
          <a:noFill/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89">
              <a:latin typeface="Montserrat" pitchFamily="2" charset="0"/>
            </a:endParaRPr>
          </a:p>
        </p:txBody>
      </p:sp>
      <p:pic>
        <p:nvPicPr>
          <p:cNvPr id="23" name="Graphic 8" descr="Lightbulb and gear with solid fill">
            <a:extLst>
              <a:ext uri="{FF2B5EF4-FFF2-40B4-BE49-F238E27FC236}">
                <a16:creationId xmlns:a16="http://schemas.microsoft.com/office/drawing/2014/main" id="{AE866DF2-D4C7-18B9-8E3E-FD8F2988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989" y="4956649"/>
            <a:ext cx="391357" cy="402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06AC68-587C-ED27-61EA-8262FBB75ED1}"/>
              </a:ext>
            </a:extLst>
          </p:cNvPr>
          <p:cNvSpPr txBox="1"/>
          <p:nvPr/>
        </p:nvSpPr>
        <p:spPr bwMode="auto">
          <a:xfrm>
            <a:off x="1749598" y="4832113"/>
            <a:ext cx="9718024" cy="889158"/>
          </a:xfrm>
          <a:prstGeom prst="rect">
            <a:avLst/>
          </a:prstGeom>
          <a:noFill/>
        </p:spPr>
        <p:txBody>
          <a:bodyPr wrap="square" lIns="58650" tIns="29325" rIns="58650" bIns="29325" numCol="1" rtlCol="0" anchor="t">
            <a:noAutofit/>
          </a:bodyPr>
          <a:lstStyle/>
          <a:p>
            <a:pPr marL="0" lvl="1" defTabSz="476514">
              <a:spcAft>
                <a:spcPts val="128"/>
              </a:spcAft>
              <a:defRPr/>
            </a:pPr>
            <a:r>
              <a:rPr lang="ru-RU" sz="1000" b="1" dirty="0">
                <a:solidFill>
                  <a:srgbClr val="FFFFFF"/>
                </a:solidFill>
                <a:latin typeface="Montserrat" pitchFamily="2" charset="0"/>
                <a:cs typeface="Calibri Light"/>
              </a:rPr>
              <a:t>TAILOR MADE ПОДХОД НА РЫНКЕ АПК</a:t>
            </a:r>
          </a:p>
          <a:p>
            <a:pPr marL="0" lvl="3" defTabSz="674473">
              <a:spcAft>
                <a:spcPts val="1089"/>
              </a:spcAft>
              <a:buClr>
                <a:srgbClr val="92D050"/>
              </a:buClr>
              <a:buSzPct val="100000"/>
              <a:defRPr/>
            </a:pPr>
            <a:r>
              <a:rPr lang="ru-RU" sz="1400" dirty="0">
                <a:solidFill>
                  <a:srgbClr val="72E061"/>
                </a:solidFill>
                <a:latin typeface="Montserrat" pitchFamily="2" charset="0"/>
              </a:rPr>
              <a:t>Кроме внедрения инноваций в Банк, в фокусе студии поддержка рынка в ускоренном внедрении инноваций и более активном инвестировании в стартапы-резиденты</a:t>
            </a:r>
          </a:p>
          <a:p>
            <a:pPr marL="154940" lvl="3" indent="-154940" defTabSz="476514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endParaRPr lang="ru-RU" sz="800" spc="-25" dirty="0">
              <a:solidFill>
                <a:srgbClr val="FFE77D"/>
              </a:solidFill>
              <a:latin typeface="Montserrat" pitchFamily="2" charset="0"/>
              <a:cs typeface="Calibri Light"/>
            </a:endParaRPr>
          </a:p>
          <a:p>
            <a:pPr marL="154940" lvl="3" indent="-154940" defTabSz="476514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endParaRPr lang="ru-RU" sz="900" spc="-25" dirty="0">
              <a:solidFill>
                <a:srgbClr val="FFFFFF"/>
              </a:solidFill>
              <a:latin typeface="Montserrat" pitchFamily="2" charset="0"/>
              <a:cs typeface="Calibri Light"/>
            </a:endParaRPr>
          </a:p>
          <a:p>
            <a:pPr marL="154940" lvl="3" indent="-154940" defTabSz="476514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endParaRPr lang="ru-RU" sz="900" spc="-25" dirty="0">
              <a:solidFill>
                <a:srgbClr val="FFFFFF"/>
              </a:solidFill>
              <a:latin typeface="Montserrat" pitchFamily="2" charset="0"/>
              <a:cs typeface="Calibri Light"/>
            </a:endParaRPr>
          </a:p>
          <a:p>
            <a:pPr marL="154940" lvl="3" indent="-154940" defTabSz="476514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endParaRPr lang="ru-RU" sz="900" spc="-25" dirty="0">
              <a:solidFill>
                <a:srgbClr val="FFFFFF"/>
              </a:solidFill>
              <a:latin typeface="Montserrat" pitchFamily="2" charset="0"/>
              <a:cs typeface="Calibri Light"/>
            </a:endParaRPr>
          </a:p>
          <a:p>
            <a:pPr marL="154940" lvl="3" indent="-154940" defTabSz="476514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endParaRPr lang="ru-RU" sz="900" spc="-25" dirty="0">
              <a:solidFill>
                <a:srgbClr val="FFFFFF"/>
              </a:solidFill>
              <a:latin typeface="Montserrat" pitchFamily="2" charset="0"/>
              <a:cs typeface="Calibri Light"/>
            </a:endParaRPr>
          </a:p>
          <a:p>
            <a:pPr marL="154940" lvl="3" indent="-154940" defTabSz="476514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endParaRPr lang="ru-RU" sz="900" spc="-25" dirty="0">
              <a:solidFill>
                <a:srgbClr val="FFFFFF"/>
              </a:solidFill>
              <a:latin typeface="Montserrat" pitchFamily="2" charset="0"/>
              <a:cs typeface="Calibri Light"/>
            </a:endParaRPr>
          </a:p>
          <a:p>
            <a:pPr marL="154940" lvl="3" indent="-154940" defTabSz="476514">
              <a:spcAft>
                <a:spcPts val="1089"/>
              </a:spcAft>
              <a:buClr>
                <a:srgbClr val="92D050"/>
              </a:buClr>
              <a:buSzPct val="100000"/>
              <a:buFont typeface="Arial"/>
              <a:buChar char="•"/>
              <a:defRPr/>
            </a:pPr>
            <a:r>
              <a:rPr lang="ru-RU" sz="900" spc="-25" dirty="0">
                <a:solidFill>
                  <a:srgbClr val="FFFFFF"/>
                </a:solidFill>
                <a:latin typeface="Montserrat" pitchFamily="2" charset="0"/>
                <a:cs typeface="Calibri Light"/>
              </a:rPr>
              <a:t>/</a:t>
            </a:r>
          </a:p>
          <a:p>
            <a:pPr marL="108585" lvl="1" indent="-108585" defTabSz="476514">
              <a:spcAft>
                <a:spcPts val="128"/>
              </a:spcAft>
              <a:buClr>
                <a:srgbClr val="92D050"/>
              </a:buClr>
              <a:buSzPct val="101000"/>
              <a:buFont typeface="Arial"/>
              <a:buChar char="•"/>
              <a:defRPr/>
            </a:pPr>
            <a:endParaRPr lang="ru-RU" sz="1050" dirty="0">
              <a:solidFill>
                <a:srgbClr val="FFFFFF"/>
              </a:solidFill>
              <a:latin typeface="Montserrat" pitchFamily="2" charset="0"/>
              <a:cs typeface="Calibri Light"/>
            </a:endParaRPr>
          </a:p>
        </p:txBody>
      </p:sp>
      <p:sp>
        <p:nvSpPr>
          <p:cNvPr id="11" name="Скругленный прямоугольник 30">
            <a:extLst>
              <a:ext uri="{FF2B5EF4-FFF2-40B4-BE49-F238E27FC236}">
                <a16:creationId xmlns:a16="http://schemas.microsoft.com/office/drawing/2014/main" id="{9D00B49D-2585-D325-303D-F6B7BFE06E09}"/>
              </a:ext>
            </a:extLst>
          </p:cNvPr>
          <p:cNvSpPr/>
          <p:nvPr/>
        </p:nvSpPr>
        <p:spPr>
          <a:xfrm>
            <a:off x="1265620" y="5941141"/>
            <a:ext cx="10160252" cy="468813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9ADB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50" tIns="29325" rIns="58650" bIns="29325" rtlCol="0" anchor="ctr"/>
          <a:lstStyle/>
          <a:p>
            <a:pPr algn="ctr">
              <a:defRPr/>
            </a:pPr>
            <a:r>
              <a:rPr lang="ru-RU" sz="1050" b="1" u="sng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БАНК БЕРЕТ НА СЕБЯ СКАУТИНГ И ЭКСПЕРТИЗУ СТАРТАПОВ ПОД ЗАПРОС РЫНКА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9E3E25-FD1D-5375-1E52-129C58250359}"/>
              </a:ext>
            </a:extLst>
          </p:cNvPr>
          <p:cNvSpPr txBox="1"/>
          <p:nvPr/>
        </p:nvSpPr>
        <p:spPr>
          <a:xfrm>
            <a:off x="422639" y="381186"/>
            <a:ext cx="10268185" cy="797887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 defTabSz="476514">
              <a:defRPr/>
            </a:pPr>
            <a:r>
              <a:rPr lang="ru-RU" sz="2400" b="1" dirty="0">
                <a:solidFill>
                  <a:srgbClr val="92D050"/>
                </a:solidFill>
                <a:latin typeface="Montserrat" pitchFamily="2" charset="0"/>
                <a:cs typeface="Calibri Light"/>
              </a:rPr>
              <a:t>РЕЗИДЕНТЫ – </a:t>
            </a:r>
            <a:r>
              <a:rPr lang="en-US" sz="2400" b="1" dirty="0">
                <a:solidFill>
                  <a:srgbClr val="92D050"/>
                </a:solidFill>
                <a:latin typeface="Montserrat" pitchFamily="2" charset="0"/>
                <a:cs typeface="Calibri Light"/>
              </a:rPr>
              <a:t>НАШ</a:t>
            </a:r>
            <a:r>
              <a:rPr lang="ru-RU" sz="2400" b="1" dirty="0">
                <a:solidFill>
                  <a:srgbClr val="92D050"/>
                </a:solidFill>
                <a:latin typeface="Montserrat" pitchFamily="2" charset="0"/>
                <a:cs typeface="Calibri Light"/>
              </a:rPr>
              <a:t>И ДОВЕРЕННЫЕ ПАРТНЕРЫ </a:t>
            </a:r>
            <a:endParaRPr lang="en-US" sz="2400" b="1" dirty="0">
              <a:solidFill>
                <a:srgbClr val="92D050"/>
              </a:solidFill>
              <a:latin typeface="Montserrat" pitchFamily="2" charset="0"/>
              <a:cs typeface="Calibri Light"/>
            </a:endParaRPr>
          </a:p>
          <a:p>
            <a:pPr defTabSz="476514">
              <a:defRPr/>
            </a:pPr>
            <a:r>
              <a:rPr lang="ru-RU" sz="2400" b="1" dirty="0">
                <a:solidFill>
                  <a:srgbClr val="92D050"/>
                </a:solidFill>
                <a:latin typeface="Montserrat" pitchFamily="2" charset="0"/>
                <a:cs typeface="Calibri Light"/>
              </a:rPr>
              <a:t>ВО ВНЕДРЕНИИ ИННОВАЦИЙ В АГРО-БИЗНЕС</a:t>
            </a:r>
          </a:p>
        </p:txBody>
      </p:sp>
    </p:spTree>
    <p:extLst>
      <p:ext uri="{BB962C8B-B14F-4D97-AF65-F5344CB8AC3E}">
        <p14:creationId xmlns:p14="http://schemas.microsoft.com/office/powerpoint/2010/main" val="396453780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7D5D1-5750-461A-539A-2ECC25C7C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4DED1ED0-D9CC-D1B0-9B69-7AB835C97F27}"/>
              </a:ext>
            </a:extLst>
          </p:cNvPr>
          <p:cNvSpPr txBox="1">
            <a:spLocks/>
          </p:cNvSpPr>
          <p:nvPr/>
        </p:nvSpPr>
        <p:spPr>
          <a:xfrm>
            <a:off x="279136" y="3621848"/>
            <a:ext cx="3217067" cy="644507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1200"/>
            </a:pPr>
            <a:r>
              <a:rPr lang="ru-RU" sz="1600" b="1" dirty="0">
                <a:solidFill>
                  <a:srgbClr val="6BA844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НАТАЛЬЯ МЕНДУС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889E1454-3F8A-4DD9-B094-119A3B1679F0}"/>
              </a:ext>
            </a:extLst>
          </p:cNvPr>
          <p:cNvSpPr txBox="1">
            <a:spLocks/>
          </p:cNvSpPr>
          <p:nvPr/>
        </p:nvSpPr>
        <p:spPr>
          <a:xfrm>
            <a:off x="292388" y="3864820"/>
            <a:ext cx="3379640" cy="591037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900" i="1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Управляющий директор</a:t>
            </a:r>
          </a:p>
          <a:p>
            <a:pPr>
              <a:lnSpc>
                <a:spcPct val="100000"/>
              </a:lnSpc>
            </a:pPr>
            <a:r>
              <a:rPr lang="ru-RU" sz="900" i="1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Венчурной студии РСХБ 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362E0EE0-E239-B01D-66BB-D2064364BB9D}"/>
              </a:ext>
            </a:extLst>
          </p:cNvPr>
          <p:cNvSpPr txBox="1">
            <a:spLocks/>
          </p:cNvSpPr>
          <p:nvPr/>
        </p:nvSpPr>
        <p:spPr>
          <a:xfrm>
            <a:off x="292388" y="4602142"/>
            <a:ext cx="2747627" cy="416028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72E06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MendusNV@rshb.ru</a:t>
            </a:r>
            <a:endParaRPr lang="ru-RU" sz="1400" b="1" dirty="0">
              <a:solidFill>
                <a:srgbClr val="72E061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по вопросам мероприятий, сотрудничеству и совместным проектам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69BF72DC-E320-0934-5774-AAAE1D4247FE}"/>
              </a:ext>
            </a:extLst>
          </p:cNvPr>
          <p:cNvSpPr txBox="1">
            <a:spLocks/>
          </p:cNvSpPr>
          <p:nvPr/>
        </p:nvSpPr>
        <p:spPr>
          <a:xfrm>
            <a:off x="3920524" y="6014254"/>
            <a:ext cx="4589987" cy="5401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algn="r">
              <a:lnSpc>
                <a:spcPct val="107000"/>
              </a:lnSpc>
              <a:defRPr sz="14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 dirty="0"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Телеграм-канал для стартапов </a:t>
            </a:r>
            <a:br>
              <a:rPr lang="ru-RU" dirty="0"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и инвесторов в </a:t>
            </a:r>
            <a:r>
              <a:rPr lang="ru-RU" dirty="0" err="1"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агротехе</a:t>
            </a:r>
            <a:r>
              <a:rPr lang="ru-RU" dirty="0"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dirty="0" err="1"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Агротех</a:t>
            </a:r>
            <a:r>
              <a:rPr lang="en-US" dirty="0"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Стартапы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35A0A6E-D851-7783-6AEC-01FACBB57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244" y="6011776"/>
            <a:ext cx="527271" cy="52727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3DD3350-FF7B-28E2-9B47-1DA9117F5AA2}"/>
              </a:ext>
            </a:extLst>
          </p:cNvPr>
          <p:cNvGrpSpPr>
            <a:grpSpLocks noChangeAspect="1"/>
          </p:cNvGrpSpPr>
          <p:nvPr/>
        </p:nvGrpSpPr>
        <p:grpSpPr>
          <a:xfrm>
            <a:off x="2501181" y="5853269"/>
            <a:ext cx="776928" cy="776928"/>
            <a:chOff x="8126746" y="1972993"/>
            <a:chExt cx="1857375" cy="1857375"/>
          </a:xfrm>
        </p:grpSpPr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E4DC6782-9010-8DA7-272C-34CD6C152D64}"/>
                </a:ext>
              </a:extLst>
            </p:cNvPr>
            <p:cNvSpPr/>
            <p:nvPr/>
          </p:nvSpPr>
          <p:spPr>
            <a:xfrm>
              <a:off x="8126746" y="1972993"/>
              <a:ext cx="1857375" cy="1857375"/>
            </a:xfrm>
            <a:prstGeom prst="roundRect">
              <a:avLst>
                <a:gd name="adj" fmla="val 96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TR"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777FD7F-2368-4037-9E32-526675354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7941" y="2154189"/>
              <a:ext cx="1494979" cy="1494979"/>
            </a:xfrm>
            <a:prstGeom prst="rect">
              <a:avLst/>
            </a:prstGeom>
          </p:spPr>
        </p:pic>
      </p:grpSp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id="{27F49B94-D727-9608-28EA-7E6D2886A7BB}"/>
              </a:ext>
            </a:extLst>
          </p:cNvPr>
          <p:cNvSpPr/>
          <p:nvPr/>
        </p:nvSpPr>
        <p:spPr>
          <a:xfrm>
            <a:off x="263110" y="1184089"/>
            <a:ext cx="2282223" cy="2067292"/>
          </a:xfrm>
          <a:prstGeom prst="hexagon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45943">
              <a:defRPr/>
            </a:pPr>
            <a:endParaRPr lang="ru-RU" sz="1867" dirty="0">
              <a:solidFill>
                <a:srgbClr val="FFFFFF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D337BDE-9EA5-080D-C780-26C6E5E33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0140">
            <a:off x="8516307" y="5161856"/>
            <a:ext cx="1877156" cy="215323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C215E37-D103-7D4C-1580-02C89CAD3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3704">
            <a:off x="385660" y="5314390"/>
            <a:ext cx="2019907" cy="179547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стол, человек, сид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F3A56FF-67B0-42CB-687A-BD34563B01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7" b="15667"/>
          <a:stretch/>
        </p:blipFill>
        <p:spPr>
          <a:xfrm>
            <a:off x="422089" y="1332728"/>
            <a:ext cx="2264278" cy="2067292"/>
          </a:xfrm>
          <a:prstGeom prst="hexagon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CAB8116-259C-159E-0B7A-DC548E00CB7F}"/>
              </a:ext>
            </a:extLst>
          </p:cNvPr>
          <p:cNvSpPr txBox="1"/>
          <p:nvPr/>
        </p:nvSpPr>
        <p:spPr>
          <a:xfrm>
            <a:off x="422639" y="381186"/>
            <a:ext cx="10268185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 defTabSz="476514">
              <a:defRPr/>
            </a:pPr>
            <a:r>
              <a:rPr lang="ru-RU" sz="2400" b="1" dirty="0">
                <a:solidFill>
                  <a:srgbClr val="92D050"/>
                </a:solidFill>
                <a:latin typeface="Montserrat" pitchFamily="2" charset="0"/>
                <a:cs typeface="Calibri Light"/>
              </a:rPr>
              <a:t>КОНТАКТЫ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69E0BB8D-28D0-F201-D2D1-09FAEDF2E41D}"/>
              </a:ext>
            </a:extLst>
          </p:cNvPr>
          <p:cNvSpPr txBox="1">
            <a:spLocks/>
          </p:cNvSpPr>
          <p:nvPr/>
        </p:nvSpPr>
        <p:spPr>
          <a:xfrm>
            <a:off x="3120825" y="3621848"/>
            <a:ext cx="3217067" cy="644507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1200"/>
            </a:pPr>
            <a:r>
              <a:rPr lang="ru-RU" sz="1600" b="1" dirty="0">
                <a:solidFill>
                  <a:srgbClr val="6BA844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ВИТАЛИЙ СОЛДАТЕНКО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04384881-0714-E114-9B19-32B498C52704}"/>
              </a:ext>
            </a:extLst>
          </p:cNvPr>
          <p:cNvSpPr txBox="1">
            <a:spLocks/>
          </p:cNvSpPr>
          <p:nvPr/>
        </p:nvSpPr>
        <p:spPr>
          <a:xfrm>
            <a:off x="3134077" y="3864820"/>
            <a:ext cx="3379640" cy="591037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900" i="1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 направления по </a:t>
            </a:r>
          </a:p>
          <a:p>
            <a:pPr>
              <a:lnSpc>
                <a:spcPct val="100000"/>
              </a:lnSpc>
            </a:pPr>
            <a:r>
              <a:rPr lang="ru-RU" sz="900" i="1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работе со стартапами</a:t>
            </a:r>
          </a:p>
          <a:p>
            <a:pPr>
              <a:lnSpc>
                <a:spcPct val="100000"/>
              </a:lnSpc>
            </a:pPr>
            <a:r>
              <a:rPr lang="ru-RU" sz="900" i="1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Венчурной студии РСХБ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5832626A-B3EA-8F8B-BB1F-C186C20C6026}"/>
              </a:ext>
            </a:extLst>
          </p:cNvPr>
          <p:cNvSpPr txBox="1">
            <a:spLocks/>
          </p:cNvSpPr>
          <p:nvPr/>
        </p:nvSpPr>
        <p:spPr>
          <a:xfrm>
            <a:off x="3134077" y="4602142"/>
            <a:ext cx="2747627" cy="416028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72E06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SoldatenkoVAn@rshb.ru</a:t>
            </a:r>
            <a:endParaRPr lang="en-US" sz="1400" b="1" dirty="0">
              <a:solidFill>
                <a:srgbClr val="72E061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по вопросам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резиденства</a:t>
            </a:r>
            <a:r>
              <a:rPr lang="ru-RU" sz="1200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, конкурсам и акселераторам сайту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РСХБ.Цифра</a:t>
            </a:r>
            <a:endParaRPr lang="ru-RU" sz="1200" dirty="0">
              <a:solidFill>
                <a:schemeClr val="bg1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Шестиугольник 34">
            <a:extLst>
              <a:ext uri="{FF2B5EF4-FFF2-40B4-BE49-F238E27FC236}">
                <a16:creationId xmlns:a16="http://schemas.microsoft.com/office/drawing/2014/main" id="{D1E0BCE7-523B-0E93-488C-946367635D46}"/>
              </a:ext>
            </a:extLst>
          </p:cNvPr>
          <p:cNvSpPr/>
          <p:nvPr/>
        </p:nvSpPr>
        <p:spPr>
          <a:xfrm>
            <a:off x="3104799" y="1184089"/>
            <a:ext cx="2282223" cy="2067292"/>
          </a:xfrm>
          <a:prstGeom prst="hexagon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45943">
              <a:defRPr/>
            </a:pPr>
            <a:endParaRPr lang="ru-RU" sz="1867" dirty="0">
              <a:solidFill>
                <a:srgbClr val="FFFFFF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CA001D4F-6F79-33C7-84B4-2F242DDF645C}"/>
              </a:ext>
            </a:extLst>
          </p:cNvPr>
          <p:cNvSpPr txBox="1">
            <a:spLocks/>
          </p:cNvSpPr>
          <p:nvPr/>
        </p:nvSpPr>
        <p:spPr>
          <a:xfrm>
            <a:off x="6141663" y="3620324"/>
            <a:ext cx="3217067" cy="644507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1200"/>
            </a:pPr>
            <a:r>
              <a:rPr lang="ru-RU" sz="1600" b="1" dirty="0">
                <a:solidFill>
                  <a:srgbClr val="6BA844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ЛЮБОВЬ КО</a:t>
            </a:r>
            <a:r>
              <a:rPr lang="en-US" sz="1600" b="1" dirty="0">
                <a:solidFill>
                  <a:srgbClr val="6BA844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ru-RU" sz="1600" b="1" dirty="0">
                <a:solidFill>
                  <a:srgbClr val="6BA844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ВИНЦЕВА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475B2D4C-96C1-C8C4-FB2E-4F64C6820314}"/>
              </a:ext>
            </a:extLst>
          </p:cNvPr>
          <p:cNvSpPr txBox="1">
            <a:spLocks/>
          </p:cNvSpPr>
          <p:nvPr/>
        </p:nvSpPr>
        <p:spPr>
          <a:xfrm>
            <a:off x="6154915" y="3863296"/>
            <a:ext cx="3379640" cy="591037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900" i="1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 направления </a:t>
            </a:r>
          </a:p>
          <a:p>
            <a:pPr>
              <a:lnSpc>
                <a:spcPct val="100000"/>
              </a:lnSpc>
            </a:pPr>
            <a:r>
              <a:rPr lang="ru-RU" sz="900" i="1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по работе с инвесторами</a:t>
            </a:r>
          </a:p>
          <a:p>
            <a:pPr>
              <a:lnSpc>
                <a:spcPct val="100000"/>
              </a:lnSpc>
            </a:pPr>
            <a:r>
              <a:rPr lang="ru-RU" sz="900" i="1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Венчурной студии РСХБ</a:t>
            </a:r>
          </a:p>
          <a:p>
            <a:pPr>
              <a:lnSpc>
                <a:spcPct val="100000"/>
              </a:lnSpc>
            </a:pPr>
            <a:endParaRPr lang="ru-RU" sz="900" i="1" dirty="0">
              <a:solidFill>
                <a:schemeClr val="bg1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2C6EF44B-1D85-4D1C-1F2A-44DF3B3657F3}"/>
              </a:ext>
            </a:extLst>
          </p:cNvPr>
          <p:cNvSpPr txBox="1">
            <a:spLocks/>
          </p:cNvSpPr>
          <p:nvPr/>
        </p:nvSpPr>
        <p:spPr>
          <a:xfrm>
            <a:off x="6138567" y="4601726"/>
            <a:ext cx="2747627" cy="416028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72E06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lkosvinceva@gmail.com</a:t>
            </a:r>
            <a:endParaRPr lang="en-US" sz="1400" b="1" dirty="0">
              <a:solidFill>
                <a:srgbClr val="72E061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по вопросам </a:t>
            </a:r>
            <a:r>
              <a:rPr lang="ru-RU" sz="1200" dirty="0" err="1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АгроИнвест</a:t>
            </a:r>
            <a:r>
              <a:rPr lang="ru-RU" sz="1200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 Клуба </a:t>
            </a:r>
          </a:p>
        </p:txBody>
      </p:sp>
      <p:sp>
        <p:nvSpPr>
          <p:cNvPr id="40" name="Шестиугольник 39">
            <a:extLst>
              <a:ext uri="{FF2B5EF4-FFF2-40B4-BE49-F238E27FC236}">
                <a16:creationId xmlns:a16="http://schemas.microsoft.com/office/drawing/2014/main" id="{86EB9EEE-D7A6-5392-52A3-B295B2BB5F34}"/>
              </a:ext>
            </a:extLst>
          </p:cNvPr>
          <p:cNvSpPr/>
          <p:nvPr/>
        </p:nvSpPr>
        <p:spPr>
          <a:xfrm>
            <a:off x="6125637" y="1182565"/>
            <a:ext cx="2282223" cy="2067292"/>
          </a:xfrm>
          <a:prstGeom prst="hexagon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45943">
              <a:defRPr/>
            </a:pPr>
            <a:endParaRPr lang="ru-RU" sz="1867" dirty="0">
              <a:solidFill>
                <a:srgbClr val="FFFFFF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FC89823F-926A-1320-C99D-D3F8F5EE39C3}"/>
              </a:ext>
            </a:extLst>
          </p:cNvPr>
          <p:cNvSpPr txBox="1">
            <a:spLocks/>
          </p:cNvSpPr>
          <p:nvPr/>
        </p:nvSpPr>
        <p:spPr>
          <a:xfrm>
            <a:off x="9141984" y="3601071"/>
            <a:ext cx="3217067" cy="644507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1200"/>
            </a:pPr>
            <a:r>
              <a:rPr lang="ru-RU" sz="1600" b="1" dirty="0">
                <a:solidFill>
                  <a:srgbClr val="6BA844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КРИСТИНА ЖУКОВА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28A4F25A-C583-2172-AA5C-59DCD43F9D78}"/>
              </a:ext>
            </a:extLst>
          </p:cNvPr>
          <p:cNvSpPr txBox="1">
            <a:spLocks/>
          </p:cNvSpPr>
          <p:nvPr/>
        </p:nvSpPr>
        <p:spPr>
          <a:xfrm>
            <a:off x="9169101" y="3872125"/>
            <a:ext cx="3379640" cy="591037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900" i="1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 направления</a:t>
            </a:r>
          </a:p>
          <a:p>
            <a:pPr>
              <a:lnSpc>
                <a:spcPct val="100000"/>
              </a:lnSpc>
            </a:pPr>
            <a:r>
              <a:rPr lang="ru-RU" sz="900" i="1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по работе с контентом </a:t>
            </a:r>
          </a:p>
          <a:p>
            <a:pPr>
              <a:lnSpc>
                <a:spcPct val="100000"/>
              </a:lnSpc>
            </a:pPr>
            <a:r>
              <a:rPr lang="ru-RU" sz="900" i="1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Венчурной студии РСХБ</a:t>
            </a:r>
          </a:p>
          <a:p>
            <a:pPr>
              <a:lnSpc>
                <a:spcPct val="100000"/>
              </a:lnSpc>
            </a:pPr>
            <a:endParaRPr lang="ru-RU" sz="900" i="1" dirty="0">
              <a:solidFill>
                <a:schemeClr val="bg1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3E789E2F-D1FD-B571-6B4A-AA5FC5B08444}"/>
              </a:ext>
            </a:extLst>
          </p:cNvPr>
          <p:cNvSpPr txBox="1">
            <a:spLocks/>
          </p:cNvSpPr>
          <p:nvPr/>
        </p:nvSpPr>
        <p:spPr>
          <a:xfrm>
            <a:off x="9141984" y="4597915"/>
            <a:ext cx="2747627" cy="416028"/>
          </a:xfrm>
          <a:prstGeom prst="rect">
            <a:avLst/>
          </a:prstGeom>
        </p:spPr>
        <p:txBody>
          <a:bodyPr lIns="121920" tIns="60960" rIns="121920" bIns="60960"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72E06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zhukovakv@rshb.ru</a:t>
            </a:r>
            <a:endParaRPr lang="ru-RU" sz="1400" b="1" dirty="0">
              <a:solidFill>
                <a:srgbClr val="72E061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bg1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по вопросам участия в подкастах, премиям, телеграм-каналу, блогам на </a:t>
            </a:r>
            <a:r>
              <a:rPr lang="en-US" sz="1200">
                <a:solidFill>
                  <a:schemeClr val="bg1"/>
                </a:solidFill>
                <a:latin typeface="Montserrat" pitchFamily="2" charset="0"/>
                <a:ea typeface="Tahoma" panose="020B0604030504040204" pitchFamily="34" charset="0"/>
                <a:cs typeface="Tahoma" panose="020B0604030504040204" pitchFamily="34" charset="0"/>
              </a:rPr>
              <a:t>VC</a:t>
            </a:r>
            <a:endParaRPr lang="ru-RU" sz="1200" dirty="0">
              <a:solidFill>
                <a:schemeClr val="bg1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Шестиугольник 44">
            <a:extLst>
              <a:ext uri="{FF2B5EF4-FFF2-40B4-BE49-F238E27FC236}">
                <a16:creationId xmlns:a16="http://schemas.microsoft.com/office/drawing/2014/main" id="{0AD5D556-4C84-C3EF-E170-8B72ED783D6D}"/>
              </a:ext>
            </a:extLst>
          </p:cNvPr>
          <p:cNvSpPr/>
          <p:nvPr/>
        </p:nvSpPr>
        <p:spPr>
          <a:xfrm>
            <a:off x="9146236" y="1189637"/>
            <a:ext cx="2282223" cy="2067292"/>
          </a:xfrm>
          <a:prstGeom prst="hexagon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45943">
              <a:defRPr/>
            </a:pPr>
            <a:endParaRPr lang="ru-RU" sz="1867" dirty="0">
              <a:solidFill>
                <a:srgbClr val="FFFFFF"/>
              </a:solidFill>
              <a:latin typeface="Montserra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57F690-5D13-BFD3-4493-ACFE560F22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9" b="10199"/>
          <a:stretch/>
        </p:blipFill>
        <p:spPr>
          <a:xfrm>
            <a:off x="3295919" y="1332728"/>
            <a:ext cx="2264278" cy="2067292"/>
          </a:xfrm>
          <a:prstGeom prst="hexagon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188BA5-1554-36A5-CDD6-57FD21512A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5" r="13505"/>
          <a:stretch/>
        </p:blipFill>
        <p:spPr>
          <a:xfrm>
            <a:off x="6292330" y="1332728"/>
            <a:ext cx="2264278" cy="2067292"/>
          </a:xfrm>
          <a:prstGeom prst="hexagon">
            <a:avLst/>
          </a:prstGeom>
        </p:spPr>
      </p:pic>
      <p:pic>
        <p:nvPicPr>
          <p:cNvPr id="6" name="Picture 5" descr="A person smiling with her hand up&#10;&#10;Description automatically generated">
            <a:extLst>
              <a:ext uri="{FF2B5EF4-FFF2-40B4-BE49-F238E27FC236}">
                <a16:creationId xmlns:a16="http://schemas.microsoft.com/office/drawing/2014/main" id="{4CD22059-7446-AF95-0681-3A0B60E953A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934" t="-218" r="24661" b="-1191"/>
          <a:stretch/>
        </p:blipFill>
        <p:spPr>
          <a:xfrm>
            <a:off x="9358646" y="1322518"/>
            <a:ext cx="2249777" cy="207869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302326658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2B9B-2F0D-A34C-E59D-D8B32C23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CD46784-F8CC-8AB0-C0F5-D8F36999B1A9}"/>
              </a:ext>
            </a:extLst>
          </p:cNvPr>
          <p:cNvSpPr txBox="1"/>
          <p:nvPr/>
        </p:nvSpPr>
        <p:spPr>
          <a:xfrm>
            <a:off x="422639" y="381186"/>
            <a:ext cx="10268185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 defTabSz="476514">
              <a:defRPr/>
            </a:pPr>
            <a:r>
              <a:rPr lang="ru-RU" sz="2400" b="1" dirty="0">
                <a:solidFill>
                  <a:srgbClr val="92D050"/>
                </a:solidFill>
                <a:latin typeface="Montserrat"/>
                <a:ea typeface="+mn-lt"/>
                <a:cs typeface="+mn-lt"/>
              </a:rPr>
              <a:t>НАША СТАРТАП-ЭКОСИСТЕМА</a:t>
            </a:r>
            <a:endParaRPr lang="en-US" sz="1600" dirty="0">
              <a:latin typeface="Montserra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7FD3D2-0687-8972-BC34-356B61833FC6}"/>
              </a:ext>
            </a:extLst>
          </p:cNvPr>
          <p:cNvGrpSpPr/>
          <p:nvPr/>
        </p:nvGrpSpPr>
        <p:grpSpPr>
          <a:xfrm>
            <a:off x="409760" y="1042093"/>
            <a:ext cx="11935539" cy="5763559"/>
            <a:chOff x="242454" y="1229152"/>
            <a:chExt cx="9110020" cy="4381498"/>
          </a:xfrm>
        </p:grpSpPr>
        <p:pic>
          <p:nvPicPr>
            <p:cNvPr id="3" name="Рисунок 55">
              <a:extLst>
                <a:ext uri="{FF2B5EF4-FFF2-40B4-BE49-F238E27FC236}">
                  <a16:creationId xmlns:a16="http://schemas.microsoft.com/office/drawing/2014/main" id="{9D5C1BE2-B524-31FA-F9AC-5D852B759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 rot="9480000">
              <a:off x="4751345" y="1531488"/>
              <a:ext cx="1983639" cy="1921928"/>
            </a:xfrm>
            <a:prstGeom prst="rect">
              <a:avLst/>
            </a:prstGeom>
          </p:spPr>
        </p:pic>
        <p:pic>
          <p:nvPicPr>
            <p:cNvPr id="6" name="Рисунок 55">
              <a:extLst>
                <a:ext uri="{FF2B5EF4-FFF2-40B4-BE49-F238E27FC236}">
                  <a16:creationId xmlns:a16="http://schemas.microsoft.com/office/drawing/2014/main" id="{5F71F5BF-E670-F2D7-4A3C-E01829EE3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 rot="20145282">
              <a:off x="2220870" y="2071956"/>
              <a:ext cx="2469243" cy="2494656"/>
            </a:xfrm>
            <a:prstGeom prst="rect">
              <a:avLst/>
            </a:prstGeom>
          </p:spPr>
        </p:pic>
        <p:sp>
          <p:nvSpPr>
            <p:cNvPr id="8" name="Google Shape;447;p18">
              <a:extLst>
                <a:ext uri="{FF2B5EF4-FFF2-40B4-BE49-F238E27FC236}">
                  <a16:creationId xmlns:a16="http://schemas.microsoft.com/office/drawing/2014/main" id="{273A3D00-B432-4ADC-7548-8AA56BB0C7DD}"/>
                </a:ext>
              </a:extLst>
            </p:cNvPr>
            <p:cNvSpPr txBox="1"/>
            <p:nvPr/>
          </p:nvSpPr>
          <p:spPr bwMode="auto">
            <a:xfrm>
              <a:off x="698901" y="3346499"/>
              <a:ext cx="1698919" cy="2760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647" tIns="13823" rIns="27647" bIns="13823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99512">
                <a:defRPr/>
              </a:pPr>
              <a:r>
                <a:rPr lang="ru-RU" sz="1089" b="1">
                  <a:solidFill>
                    <a:srgbClr val="00B050"/>
                  </a:solidFill>
                  <a:latin typeface="Montserrat" pitchFamily="2" charset="0"/>
                  <a:ea typeface="Tahoma"/>
                  <a:cs typeface="Calibri Light" panose="020F0302020204030204" pitchFamily="34" charset="0"/>
                </a:rPr>
                <a:t>СЕРВИСЫ НА СВОЕ</a:t>
              </a:r>
              <a:r>
                <a:rPr lang="en-US" sz="1089" b="1">
                  <a:solidFill>
                    <a:srgbClr val="00B050"/>
                  </a:solidFill>
                  <a:latin typeface="Montserrat" pitchFamily="2" charset="0"/>
                  <a:ea typeface="Tahoma"/>
                  <a:cs typeface="Calibri Light" panose="020F0302020204030204" pitchFamily="34" charset="0"/>
                </a:rPr>
                <a:t> </a:t>
              </a:r>
              <a:r>
                <a:rPr lang="ru-RU" sz="1089" b="1">
                  <a:solidFill>
                    <a:srgbClr val="00B050"/>
                  </a:solidFill>
                  <a:latin typeface="Montserrat" pitchFamily="2" charset="0"/>
                  <a:ea typeface="Tahoma"/>
                  <a:cs typeface="Calibri Light" panose="020F0302020204030204" pitchFamily="34" charset="0"/>
                </a:rPr>
                <a:t>ФЕРМЕРСТВО</a:t>
              </a:r>
              <a:endParaRPr sz="1089" b="1">
                <a:solidFill>
                  <a:srgbClr val="00B050"/>
                </a:solidFill>
                <a:latin typeface="Montserrat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Google Shape;449;p18">
              <a:extLst>
                <a:ext uri="{FF2B5EF4-FFF2-40B4-BE49-F238E27FC236}">
                  <a16:creationId xmlns:a16="http://schemas.microsoft.com/office/drawing/2014/main" id="{26299E46-9A65-F4C3-DCB1-888EB2C1D609}"/>
                </a:ext>
              </a:extLst>
            </p:cNvPr>
            <p:cNvSpPr txBox="1"/>
            <p:nvPr/>
          </p:nvSpPr>
          <p:spPr bwMode="auto">
            <a:xfrm>
              <a:off x="259662" y="1898279"/>
              <a:ext cx="1790796" cy="148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647" tIns="13823" rIns="27647" bIns="13823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99512">
                <a:defRPr/>
              </a:pPr>
              <a:r>
                <a:rPr lang="ru-RU" sz="1089" b="1">
                  <a:solidFill>
                    <a:srgbClr val="00B050"/>
                  </a:solidFill>
                  <a:latin typeface="Montserrat"/>
                  <a:ea typeface="Tahoma"/>
                  <a:cs typeface="Calibri Light"/>
                </a:rPr>
                <a:t>ПЛАТФОРМА РСХБ В ЦИФРЕ</a:t>
              </a:r>
              <a:endParaRPr lang="ru-RU" sz="1089" b="1">
                <a:solidFill>
                  <a:srgbClr val="00B050"/>
                </a:solidFill>
                <a:latin typeface="Montserrat"/>
                <a:cs typeface="Calibri Light"/>
              </a:endParaRPr>
            </a:p>
          </p:txBody>
        </p:sp>
        <p:sp>
          <p:nvSpPr>
            <p:cNvPr id="43" name="Google Shape;489;p18">
              <a:extLst>
                <a:ext uri="{FF2B5EF4-FFF2-40B4-BE49-F238E27FC236}">
                  <a16:creationId xmlns:a16="http://schemas.microsoft.com/office/drawing/2014/main" id="{97FC1885-A271-1650-94AE-6FC7F960CA0E}"/>
                </a:ext>
              </a:extLst>
            </p:cNvPr>
            <p:cNvSpPr/>
            <p:nvPr/>
          </p:nvSpPr>
          <p:spPr bwMode="auto">
            <a:xfrm>
              <a:off x="2961497" y="3175584"/>
              <a:ext cx="1048758" cy="280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947" tIns="14970" rIns="29947" bIns="14970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99512">
                <a:defRPr/>
              </a:pPr>
              <a:r>
                <a:rPr lang="ru-RU" sz="1100" b="1" dirty="0">
                  <a:solidFill>
                    <a:schemeClr val="bg1"/>
                  </a:solidFill>
                  <a:latin typeface="Montserrat"/>
                  <a:ea typeface="Tahoma"/>
                  <a:cs typeface="Calibri Light"/>
                </a:rPr>
                <a:t>СТАРТАП-ЭКОСИСТЕМА </a:t>
              </a:r>
            </a:p>
          </p:txBody>
        </p:sp>
        <p:sp>
          <p:nvSpPr>
            <p:cNvPr id="44" name="TextBox 16">
              <a:extLst>
                <a:ext uri="{FF2B5EF4-FFF2-40B4-BE49-F238E27FC236}">
                  <a16:creationId xmlns:a16="http://schemas.microsoft.com/office/drawing/2014/main" id="{D3FAC460-A302-3F08-92C6-4FAF5CD43566}"/>
                </a:ext>
              </a:extLst>
            </p:cNvPr>
            <p:cNvSpPr txBox="1"/>
            <p:nvPr/>
          </p:nvSpPr>
          <p:spPr bwMode="auto">
            <a:xfrm>
              <a:off x="456526" y="4423072"/>
              <a:ext cx="1258979" cy="158074"/>
            </a:xfrm>
            <a:prstGeom prst="rect">
              <a:avLst/>
            </a:prstGeom>
            <a:noFill/>
          </p:spPr>
          <p:txBody>
            <a:bodyPr rot="0" spcFirstLastPara="0" vert="horz" wrap="square" lIns="39936" tIns="19968" rIns="39936" bIns="1996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089" b="1">
                  <a:solidFill>
                    <a:srgbClr val="00B050"/>
                  </a:solidFill>
                  <a:latin typeface="Montserrat"/>
                  <a:ea typeface="Tahoma"/>
                  <a:cs typeface="Calibri Light"/>
                </a:rPr>
                <a:t>РАБОТА С ВУЗАМИ</a:t>
              </a:r>
            </a:p>
          </p:txBody>
        </p:sp>
        <p:sp>
          <p:nvSpPr>
            <p:cNvPr id="45" name="Google Shape;483;p18">
              <a:extLst>
                <a:ext uri="{FF2B5EF4-FFF2-40B4-BE49-F238E27FC236}">
                  <a16:creationId xmlns:a16="http://schemas.microsoft.com/office/drawing/2014/main" id="{45FC0062-D217-4FCF-5343-72C56FD0372F}"/>
                </a:ext>
              </a:extLst>
            </p:cNvPr>
            <p:cNvSpPr/>
            <p:nvPr/>
          </p:nvSpPr>
          <p:spPr bwMode="auto">
            <a:xfrm>
              <a:off x="242454" y="2100312"/>
              <a:ext cx="2109192" cy="851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947" tIns="14970" rIns="29947" bIns="14970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Окно инноваций</a:t>
              </a:r>
              <a:endParaRPr lang="ru-RU" sz="1000" dirty="0">
                <a:solidFill>
                  <a:srgbClr val="FFFFFF"/>
                </a:solidFill>
                <a:latin typeface="Montserrat"/>
                <a:cs typeface="Calibri Light"/>
              </a:endParaRP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Витрина стартапов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Витрина патентов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Витрина научных разработок 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Финансовое планирование</a:t>
              </a:r>
              <a:endParaRPr lang="ru-RU" sz="1000" spc="-12" dirty="0">
                <a:solidFill>
                  <a:srgbClr val="FFFFFF"/>
                </a:solidFill>
                <a:latin typeface="Montserrat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46" name="Google Shape;483;p18">
              <a:extLst>
                <a:ext uri="{FF2B5EF4-FFF2-40B4-BE49-F238E27FC236}">
                  <a16:creationId xmlns:a16="http://schemas.microsoft.com/office/drawing/2014/main" id="{27B5E6D9-C3C1-07EE-B89A-9D2639047FB3}"/>
                </a:ext>
              </a:extLst>
            </p:cNvPr>
            <p:cNvSpPr/>
            <p:nvPr/>
          </p:nvSpPr>
          <p:spPr bwMode="auto">
            <a:xfrm>
              <a:off x="459557" y="4642022"/>
              <a:ext cx="2987648" cy="9686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947" tIns="14970" rIns="29947" bIns="14970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Лаборатория больших данных с МФТИ</a:t>
              </a:r>
              <a:endParaRPr lang="ru-RU" sz="1000" dirty="0">
                <a:solidFill>
                  <a:srgbClr val="FFFFFF"/>
                </a:solidFill>
                <a:latin typeface="Montserrat"/>
                <a:cs typeface="Calibri Light"/>
              </a:endParaRP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Лаборатория агротехнологий</a:t>
              </a:r>
              <a:br>
                <a:rPr lang="ru-RU" sz="1000" spc="-12" dirty="0">
                  <a:solidFill>
                    <a:srgbClr val="FFFFFF"/>
                  </a:solidFill>
                  <a:latin typeface="Montserrat" pitchFamily="2" charset="0"/>
                  <a:cs typeface="Calibri Light" panose="020F0302020204030204" pitchFamily="34" charset="0"/>
                </a:rPr>
              </a:b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с Тимирязевской Академией 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Стипендиальная программа для студентов </a:t>
              </a:r>
              <a:r>
                <a:rPr lang="af-ZA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IT 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Стажерская программа РСХБ-</a:t>
              </a:r>
              <a:r>
                <a:rPr lang="ru-RU" sz="1000" spc="-12" dirty="0" err="1">
                  <a:solidFill>
                    <a:srgbClr val="FFFFFF"/>
                  </a:solidFill>
                  <a:latin typeface="Montserrat"/>
                  <a:cs typeface="Calibri Light"/>
                </a:rPr>
                <a:t>Интех</a:t>
              </a:r>
              <a:endParaRPr lang="ru-RU" sz="1000" spc="-12" dirty="0">
                <a:solidFill>
                  <a:srgbClr val="FFFFFF"/>
                </a:solidFill>
                <a:latin typeface="Montserrat"/>
                <a:cs typeface="Calibri Light"/>
              </a:endParaRP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Летний </a:t>
              </a:r>
              <a:r>
                <a:rPr lang="ru-RU" sz="1000" spc="-12" dirty="0" err="1">
                  <a:solidFill>
                    <a:srgbClr val="FFFFFF"/>
                  </a:solidFill>
                  <a:latin typeface="Montserrat"/>
                  <a:cs typeface="Calibri Light"/>
                </a:rPr>
                <a:t>АгроФинтех</a:t>
              </a: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 Лагерь</a:t>
              </a:r>
            </a:p>
          </p:txBody>
        </p:sp>
        <p:sp>
          <p:nvSpPr>
            <p:cNvPr id="47" name="Google Shape;483;p18">
              <a:extLst>
                <a:ext uri="{FF2B5EF4-FFF2-40B4-BE49-F238E27FC236}">
                  <a16:creationId xmlns:a16="http://schemas.microsoft.com/office/drawing/2014/main" id="{5A23E631-9695-ACEE-9755-2E69815C6FCE}"/>
                </a:ext>
              </a:extLst>
            </p:cNvPr>
            <p:cNvSpPr/>
            <p:nvPr/>
          </p:nvSpPr>
          <p:spPr bwMode="auto">
            <a:xfrm>
              <a:off x="672798" y="3653678"/>
              <a:ext cx="1714660" cy="588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947" tIns="14970" rIns="29947" bIns="14970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Продажа технологических решений стартапов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Цифровые сервисы для фермеров</a:t>
              </a:r>
              <a:endParaRPr lang="ru-RU" sz="1000" spc="-12" dirty="0">
                <a:solidFill>
                  <a:srgbClr val="FFFFFF"/>
                </a:solidFill>
                <a:latin typeface="Montserrat" pitchFamily="2" charset="0"/>
                <a:cs typeface="Calibri Light"/>
              </a:endParaRPr>
            </a:p>
          </p:txBody>
        </p:sp>
        <p:cxnSp>
          <p:nvCxnSpPr>
            <p:cNvPr id="48" name="Соединительная линия уступом 35">
              <a:extLst>
                <a:ext uri="{FF2B5EF4-FFF2-40B4-BE49-F238E27FC236}">
                  <a16:creationId xmlns:a16="http://schemas.microsoft.com/office/drawing/2014/main" id="{1B66F410-A798-712E-0FDB-42336CAB96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42684" y="1976942"/>
              <a:ext cx="830823" cy="759195"/>
            </a:xfrm>
            <a:prstGeom prst="bentConnector3">
              <a:avLst/>
            </a:prstGeom>
            <a:ln>
              <a:solidFill>
                <a:srgbClr val="00B05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Соединительная линия уступом 37">
              <a:extLst>
                <a:ext uri="{FF2B5EF4-FFF2-40B4-BE49-F238E27FC236}">
                  <a16:creationId xmlns:a16="http://schemas.microsoft.com/office/drawing/2014/main" id="{EB7AE9B2-0BEC-08E7-231B-39CC1A4466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0259" y="3964698"/>
              <a:ext cx="1292228" cy="546249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B05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Соединительная линия уступом 38">
              <a:extLst>
                <a:ext uri="{FF2B5EF4-FFF2-40B4-BE49-F238E27FC236}">
                  <a16:creationId xmlns:a16="http://schemas.microsoft.com/office/drawing/2014/main" id="{70B63CD8-1A2D-B312-3FA8-027B5960A7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7510" y="3307145"/>
              <a:ext cx="694408" cy="12249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B05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Соединительная линия уступом 41">
              <a:extLst>
                <a:ext uri="{FF2B5EF4-FFF2-40B4-BE49-F238E27FC236}">
                  <a16:creationId xmlns:a16="http://schemas.microsoft.com/office/drawing/2014/main" id="{2B74EF4E-6D5A-9B59-5F42-3D3972F4E5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0188" y="2491675"/>
              <a:ext cx="800930" cy="808035"/>
            </a:xfrm>
            <a:prstGeom prst="bentConnector3">
              <a:avLst/>
            </a:prstGeom>
            <a:ln w="57150">
              <a:solidFill>
                <a:srgbClr val="AFC547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Google Shape;449;p18">
              <a:extLst>
                <a:ext uri="{FF2B5EF4-FFF2-40B4-BE49-F238E27FC236}">
                  <a16:creationId xmlns:a16="http://schemas.microsoft.com/office/drawing/2014/main" id="{C2F9EDB4-B40B-3C15-6E5A-98DE10F54E94}"/>
                </a:ext>
              </a:extLst>
            </p:cNvPr>
            <p:cNvSpPr txBox="1"/>
            <p:nvPr/>
          </p:nvSpPr>
          <p:spPr bwMode="auto">
            <a:xfrm>
              <a:off x="7059700" y="1229152"/>
              <a:ext cx="1450691" cy="148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647" tIns="13823" rIns="27647" bIns="13823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99512">
                <a:defRPr/>
              </a:pPr>
              <a:r>
                <a:rPr lang="ru-RU" sz="1089" b="1">
                  <a:solidFill>
                    <a:srgbClr val="00B050"/>
                  </a:solidFill>
                  <a:latin typeface="Montserrat"/>
                  <a:ea typeface="Tahoma"/>
                  <a:cs typeface="Calibri Light"/>
                </a:rPr>
                <a:t>СТАРТАП-ПЕСОЧНИЦА</a:t>
              </a:r>
              <a:endParaRPr lang="en-US" sz="1089">
                <a:solidFill>
                  <a:srgbClr val="00B050"/>
                </a:solidFill>
                <a:cs typeface="Calibri"/>
              </a:endParaRPr>
            </a:p>
          </p:txBody>
        </p:sp>
        <p:sp>
          <p:nvSpPr>
            <p:cNvPr id="53" name="Google Shape;483;p18">
              <a:extLst>
                <a:ext uri="{FF2B5EF4-FFF2-40B4-BE49-F238E27FC236}">
                  <a16:creationId xmlns:a16="http://schemas.microsoft.com/office/drawing/2014/main" id="{520C9933-7329-276B-8E3D-EF3B58120C25}"/>
                </a:ext>
              </a:extLst>
            </p:cNvPr>
            <p:cNvSpPr/>
            <p:nvPr/>
          </p:nvSpPr>
          <p:spPr bwMode="auto">
            <a:xfrm>
              <a:off x="7059700" y="1404572"/>
              <a:ext cx="2055854" cy="1183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947" tIns="14970" rIns="29947" bIns="14970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Банковские сервисы для стартапов </a:t>
              </a:r>
              <a:endParaRPr lang="en-US" sz="1000" spc="-12" dirty="0">
                <a:solidFill>
                  <a:srgbClr val="FFFFFF"/>
                </a:solidFill>
                <a:latin typeface="Montserrat"/>
                <a:cs typeface="Calibri Light"/>
              </a:endParaRP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Совместные программы с АПК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Акселератор для студентов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Акселератор для школьников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cs typeface="Calibri Light"/>
                </a:rPr>
                <a:t>Конкурс молодых ученых</a:t>
              </a:r>
              <a:endParaRPr lang="ru-RU" sz="1000" spc="-12" dirty="0">
                <a:solidFill>
                  <a:srgbClr val="FFFFFF"/>
                </a:solidFill>
                <a:latin typeface="Montserrat" pitchFamily="2" charset="0"/>
                <a:cs typeface="Calibri Light" panose="020F0302020204030204" pitchFamily="34" charset="0"/>
              </a:endParaRP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dirty="0">
                  <a:solidFill>
                    <a:srgbClr val="FFFFFF"/>
                  </a:solidFill>
                  <a:latin typeface="Montserrat"/>
                  <a:ea typeface="Calibri"/>
                  <a:cs typeface="Calibri Light"/>
                </a:rPr>
                <a:t>Продуктовый марафон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endParaRPr lang="ru-RU" sz="1000" spc="-12" dirty="0">
                <a:solidFill>
                  <a:srgbClr val="FFFFFF"/>
                </a:solidFill>
                <a:ea typeface="Calibri"/>
                <a:cs typeface="Calibri"/>
              </a:endParaRPr>
            </a:p>
          </p:txBody>
        </p:sp>
        <p:cxnSp>
          <p:nvCxnSpPr>
            <p:cNvPr id="54" name="Соединительная линия уступом 39">
              <a:extLst>
                <a:ext uri="{FF2B5EF4-FFF2-40B4-BE49-F238E27FC236}">
                  <a16:creationId xmlns:a16="http://schemas.microsoft.com/office/drawing/2014/main" id="{CEB6FDA4-B004-D5A6-89A5-301941D852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1929" y="2956099"/>
              <a:ext cx="216085" cy="1442870"/>
            </a:xfrm>
            <a:prstGeom prst="bentConnector3">
              <a:avLst/>
            </a:prstGeom>
            <a:ln>
              <a:solidFill>
                <a:srgbClr val="00B05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Соединительная линия уступом 39">
              <a:extLst>
                <a:ext uri="{FF2B5EF4-FFF2-40B4-BE49-F238E27FC236}">
                  <a16:creationId xmlns:a16="http://schemas.microsoft.com/office/drawing/2014/main" id="{0709B38D-1E87-CDE3-256F-EA7EA22CB8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1846" y="3138273"/>
              <a:ext cx="5144" cy="1441172"/>
            </a:xfrm>
            <a:prstGeom prst="bentConnector3">
              <a:avLst/>
            </a:prstGeom>
            <a:ln>
              <a:solidFill>
                <a:srgbClr val="00B05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Google Shape;449;p18">
              <a:extLst>
                <a:ext uri="{FF2B5EF4-FFF2-40B4-BE49-F238E27FC236}">
                  <a16:creationId xmlns:a16="http://schemas.microsoft.com/office/drawing/2014/main" id="{5C920339-43CF-2F3E-7454-DF482A251998}"/>
                </a:ext>
              </a:extLst>
            </p:cNvPr>
            <p:cNvSpPr txBox="1"/>
            <p:nvPr/>
          </p:nvSpPr>
          <p:spPr bwMode="auto">
            <a:xfrm>
              <a:off x="5837930" y="4514104"/>
              <a:ext cx="2073518" cy="148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647" tIns="13823" rIns="27647" bIns="13823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99512">
                <a:defRPr/>
              </a:pPr>
              <a:r>
                <a:rPr lang="ru-RU" sz="1089" b="1">
                  <a:solidFill>
                    <a:srgbClr val="00B050"/>
                  </a:solidFill>
                  <a:latin typeface="Montserrat"/>
                  <a:ea typeface="Tahoma"/>
                  <a:cs typeface="Calibri Light"/>
                </a:rPr>
                <a:t>ВЕНЧУРНАЯ ЛАБОРАТОРИЯ</a:t>
              </a:r>
              <a:endParaRPr lang="en-US" sz="1089">
                <a:solidFill>
                  <a:srgbClr val="00B050"/>
                </a:solidFill>
              </a:endParaRPr>
            </a:p>
          </p:txBody>
        </p:sp>
        <p:sp>
          <p:nvSpPr>
            <p:cNvPr id="57" name="Google Shape;483;p18">
              <a:extLst>
                <a:ext uri="{FF2B5EF4-FFF2-40B4-BE49-F238E27FC236}">
                  <a16:creationId xmlns:a16="http://schemas.microsoft.com/office/drawing/2014/main" id="{15EC0A96-4432-0DF0-4E76-3234AD66ABA8}"/>
                </a:ext>
              </a:extLst>
            </p:cNvPr>
            <p:cNvSpPr/>
            <p:nvPr/>
          </p:nvSpPr>
          <p:spPr bwMode="auto">
            <a:xfrm>
              <a:off x="5796522" y="4685074"/>
              <a:ext cx="2317645" cy="802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947" tIns="14970" rIns="29947" bIns="14970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err="1">
                  <a:solidFill>
                    <a:srgbClr val="FFFFFF"/>
                  </a:solidFill>
                  <a:latin typeface="Montserrat"/>
                  <a:cs typeface="Calibri Light"/>
                </a:rPr>
                <a:t>АгроИнвест</a:t>
              </a: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 Клуб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Программы поддержки стартапов</a:t>
              </a:r>
              <a:endParaRPr lang="en-US" sz="1000" spc="-12">
                <a:solidFill>
                  <a:srgbClr val="FFFFFF"/>
                </a:solidFill>
                <a:latin typeface="Montserrat"/>
                <a:cs typeface="Calibri Light"/>
              </a:endParaRP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Поддержка в получении в грантов и субсидий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Сервисы для инвесторов и стартапов</a:t>
              </a:r>
            </a:p>
          </p:txBody>
        </p:sp>
        <p:sp>
          <p:nvSpPr>
            <p:cNvPr id="58" name="Google Shape;449;p18">
              <a:extLst>
                <a:ext uri="{FF2B5EF4-FFF2-40B4-BE49-F238E27FC236}">
                  <a16:creationId xmlns:a16="http://schemas.microsoft.com/office/drawing/2014/main" id="{13F7A9AB-28EF-BFEB-344A-B378400F2DE3}"/>
                </a:ext>
              </a:extLst>
            </p:cNvPr>
            <p:cNvSpPr txBox="1"/>
            <p:nvPr/>
          </p:nvSpPr>
          <p:spPr bwMode="auto">
            <a:xfrm>
              <a:off x="2898108" y="1244361"/>
              <a:ext cx="1450691" cy="148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647" tIns="13823" rIns="27647" bIns="13823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99512">
                <a:defRPr/>
              </a:pPr>
              <a:r>
                <a:rPr lang="ru-RU" sz="1089" b="1">
                  <a:solidFill>
                    <a:srgbClr val="00B050"/>
                  </a:solidFill>
                  <a:latin typeface="Montserrat"/>
                  <a:ea typeface="Tahoma"/>
                  <a:cs typeface="Calibri Light"/>
                </a:rPr>
                <a:t>ПРОЕКТНЫЙ ОФИС</a:t>
              </a:r>
              <a:endParaRPr lang="en-US" sz="1089">
                <a:solidFill>
                  <a:srgbClr val="00B050"/>
                </a:solidFill>
              </a:endParaRPr>
            </a:p>
          </p:txBody>
        </p:sp>
        <p:sp>
          <p:nvSpPr>
            <p:cNvPr id="59" name="Google Shape;483;p18">
              <a:extLst>
                <a:ext uri="{FF2B5EF4-FFF2-40B4-BE49-F238E27FC236}">
                  <a16:creationId xmlns:a16="http://schemas.microsoft.com/office/drawing/2014/main" id="{0703C3ED-7F5D-68C9-A0DF-2BB79DA16891}"/>
                </a:ext>
              </a:extLst>
            </p:cNvPr>
            <p:cNvSpPr/>
            <p:nvPr/>
          </p:nvSpPr>
          <p:spPr bwMode="auto">
            <a:xfrm>
              <a:off x="2888754" y="1424456"/>
              <a:ext cx="2317645" cy="851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947" tIns="14970" rIns="29947" bIns="14970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Конкурсы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Акселератор для стартапов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err="1">
                  <a:solidFill>
                    <a:srgbClr val="FFFFFF"/>
                  </a:solidFill>
                  <a:latin typeface="Montserrat"/>
                  <a:cs typeface="Calibri Light"/>
                </a:rPr>
                <a:t>AgroCode</a:t>
              </a: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 </a:t>
              </a:r>
              <a:r>
                <a:rPr lang="ru-RU" sz="1000" spc="-12" err="1">
                  <a:solidFill>
                    <a:srgbClr val="FFFFFF"/>
                  </a:solidFill>
                  <a:latin typeface="Montserrat"/>
                  <a:cs typeface="Calibri Light"/>
                </a:rPr>
                <a:t>Hack</a:t>
              </a:r>
              <a:endParaRPr lang="ru-RU" sz="1000" spc="-12">
                <a:solidFill>
                  <a:srgbClr val="FFFFFF"/>
                </a:solidFill>
                <a:latin typeface="Montserrat"/>
                <a:cs typeface="Calibri Light"/>
              </a:endParaRP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Пилотирование и внедрение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Скаутинг инноваций</a:t>
              </a:r>
            </a:p>
          </p:txBody>
        </p:sp>
        <p:cxnSp>
          <p:nvCxnSpPr>
            <p:cNvPr id="60" name="Соединительная линия уступом 39">
              <a:extLst>
                <a:ext uri="{FF2B5EF4-FFF2-40B4-BE49-F238E27FC236}">
                  <a16:creationId xmlns:a16="http://schemas.microsoft.com/office/drawing/2014/main" id="{ACF72CEF-5B34-5F79-5A29-83DA1AEF76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6336" y="2975006"/>
              <a:ext cx="798080" cy="41792"/>
            </a:xfrm>
            <a:prstGeom prst="bentConnector3">
              <a:avLst/>
            </a:prstGeom>
            <a:ln>
              <a:solidFill>
                <a:srgbClr val="00B05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Google Shape;449;p18">
              <a:extLst>
                <a:ext uri="{FF2B5EF4-FFF2-40B4-BE49-F238E27FC236}">
                  <a16:creationId xmlns:a16="http://schemas.microsoft.com/office/drawing/2014/main" id="{844585AD-500F-44EC-F347-9725621C9561}"/>
                </a:ext>
              </a:extLst>
            </p:cNvPr>
            <p:cNvSpPr txBox="1"/>
            <p:nvPr/>
          </p:nvSpPr>
          <p:spPr bwMode="auto">
            <a:xfrm>
              <a:off x="7043702" y="2898999"/>
              <a:ext cx="1703132" cy="2760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647" tIns="13823" rIns="27647" bIns="13823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99512">
                <a:defRPr/>
              </a:pPr>
              <a:r>
                <a:rPr lang="ru-RU" sz="1089" b="1">
                  <a:solidFill>
                    <a:srgbClr val="00B050"/>
                  </a:solidFill>
                  <a:latin typeface="Montserrat"/>
                  <a:ea typeface="Tahoma"/>
                  <a:cs typeface="Calibri Light"/>
                </a:rPr>
                <a:t>ЦЕНТР АГРОФИНТЕХ ЭКСПЕРТИЗЫ</a:t>
              </a:r>
            </a:p>
          </p:txBody>
        </p:sp>
        <p:sp>
          <p:nvSpPr>
            <p:cNvPr id="62" name="Google Shape;483;p18">
              <a:extLst>
                <a:ext uri="{FF2B5EF4-FFF2-40B4-BE49-F238E27FC236}">
                  <a16:creationId xmlns:a16="http://schemas.microsoft.com/office/drawing/2014/main" id="{84F8D528-DD81-3A68-B60F-D560F3BFE089}"/>
                </a:ext>
              </a:extLst>
            </p:cNvPr>
            <p:cNvSpPr/>
            <p:nvPr/>
          </p:nvSpPr>
          <p:spPr bwMode="auto">
            <a:xfrm>
              <a:off x="7034829" y="3203919"/>
              <a:ext cx="2317645" cy="1465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947" tIns="14970" rIns="29947" bIns="14970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Рейтинг инновационности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 err="1">
                  <a:solidFill>
                    <a:srgbClr val="FFFFFF"/>
                  </a:solidFill>
                  <a:latin typeface="Montserrat"/>
                  <a:cs typeface="Calibri Light"/>
                </a:rPr>
                <a:t>AgroCode</a:t>
              </a: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 Conference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Митапы </a:t>
              </a:r>
              <a:r>
                <a:rPr lang="ru-RU" sz="1000" spc="-12" err="1">
                  <a:solidFill>
                    <a:srgbClr val="FFFFFF"/>
                  </a:solidFill>
                  <a:latin typeface="Montserrat"/>
                  <a:cs typeface="Calibri Light"/>
                </a:rPr>
                <a:t>AgroCode</a:t>
              </a: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 Talk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Международные митапы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Аналитические отчеты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Бизнес миссии</a:t>
              </a:r>
              <a:endParaRPr lang="en-US" sz="1000" spc="-12">
                <a:solidFill>
                  <a:srgbClr val="FFFFFF"/>
                </a:solidFill>
                <a:latin typeface="Montserrat"/>
                <a:cs typeface="Calibri Light"/>
              </a:endParaRP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Работа с регионами на базе</a:t>
              </a:r>
              <a:b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</a:b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Центров деловой активности</a:t>
              </a:r>
              <a:endParaRPr lang="en-US" sz="1000" spc="-12">
                <a:solidFill>
                  <a:srgbClr val="FFFFFF"/>
                </a:solidFill>
                <a:latin typeface="Montserrat"/>
                <a:cs typeface="Calibri Light"/>
              </a:endParaRP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endParaRPr lang="ru-RU" sz="1000" spc="-12">
                <a:solidFill>
                  <a:srgbClr val="FFFFFF"/>
                </a:solidFill>
                <a:ea typeface="+mn-lt"/>
                <a:cs typeface="+mn-lt"/>
              </a:endParaRPr>
            </a:p>
          </p:txBody>
        </p:sp>
        <p:sp>
          <p:nvSpPr>
            <p:cNvPr id="63" name="Google Shape;449;p18">
              <a:extLst>
                <a:ext uri="{FF2B5EF4-FFF2-40B4-BE49-F238E27FC236}">
                  <a16:creationId xmlns:a16="http://schemas.microsoft.com/office/drawing/2014/main" id="{847B751F-CDAD-297D-5B57-EBA941D5B172}"/>
                </a:ext>
              </a:extLst>
            </p:cNvPr>
            <p:cNvSpPr txBox="1"/>
            <p:nvPr/>
          </p:nvSpPr>
          <p:spPr bwMode="auto">
            <a:xfrm>
              <a:off x="3873550" y="4348813"/>
              <a:ext cx="1450691" cy="148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647" tIns="13823" rIns="27647" bIns="13823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99512">
                <a:defRPr/>
              </a:pPr>
              <a:r>
                <a:rPr lang="ru-RU" sz="1089" b="1">
                  <a:solidFill>
                    <a:srgbClr val="00B050"/>
                  </a:solidFill>
                  <a:latin typeface="Montserrat"/>
                  <a:ea typeface="Tahoma"/>
                  <a:cs typeface="Calibri Light"/>
                </a:rPr>
                <a:t>ПРОДАКШН ЦЕНТР</a:t>
              </a:r>
              <a:endParaRPr lang="en-US" sz="1089">
                <a:solidFill>
                  <a:srgbClr val="00B050"/>
                </a:solidFill>
                <a:cs typeface="Calibri"/>
              </a:endParaRPr>
            </a:p>
          </p:txBody>
        </p:sp>
        <p:sp>
          <p:nvSpPr>
            <p:cNvPr id="64" name="Google Shape;483;p18">
              <a:extLst>
                <a:ext uri="{FF2B5EF4-FFF2-40B4-BE49-F238E27FC236}">
                  <a16:creationId xmlns:a16="http://schemas.microsoft.com/office/drawing/2014/main" id="{703AAB07-C645-312C-E1AF-A7E6E173FA8C}"/>
                </a:ext>
              </a:extLst>
            </p:cNvPr>
            <p:cNvSpPr/>
            <p:nvPr/>
          </p:nvSpPr>
          <p:spPr bwMode="auto">
            <a:xfrm>
              <a:off x="3864194" y="4528904"/>
              <a:ext cx="2317645" cy="802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947" tIns="14970" rIns="29947" bIns="14970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Социальные сети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Блоги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Подкасты, эфиры и передачи</a:t>
              </a:r>
            </a:p>
            <a:p>
              <a:pPr marL="123426" indent="-123426" defTabSz="299512">
                <a:spcAft>
                  <a:spcPts val="500"/>
                </a:spcAft>
                <a:buClr>
                  <a:srgbClr val="6BC067"/>
                </a:buClr>
                <a:buSzPts val="900"/>
                <a:buFont typeface="Arial"/>
                <a:buChar char="•"/>
                <a:defRPr/>
              </a:pP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Маркетинговое </a:t>
              </a:r>
              <a:b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</a:br>
              <a:r>
                <a:rPr lang="ru-RU" sz="1000" spc="-12">
                  <a:solidFill>
                    <a:srgbClr val="FFFFFF"/>
                  </a:solidFill>
                  <a:latin typeface="Montserrat"/>
                  <a:cs typeface="Calibri Light"/>
                </a:rPr>
                <a:t>продвижение стартапов</a:t>
              </a:r>
            </a:p>
          </p:txBody>
        </p:sp>
        <p:cxnSp>
          <p:nvCxnSpPr>
            <p:cNvPr id="65" name="Соединительная линия уступом 39">
              <a:extLst>
                <a:ext uri="{FF2B5EF4-FFF2-40B4-BE49-F238E27FC236}">
                  <a16:creationId xmlns:a16="http://schemas.microsoft.com/office/drawing/2014/main" id="{210C04F6-1782-DF4F-DE54-2CA97BA5DE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8900" y="1307586"/>
              <a:ext cx="1160891" cy="757002"/>
            </a:xfrm>
            <a:prstGeom prst="bentConnector3">
              <a:avLst/>
            </a:prstGeom>
            <a:ln>
              <a:solidFill>
                <a:srgbClr val="00B05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Соединительная линия уступом 39">
              <a:extLst>
                <a:ext uri="{FF2B5EF4-FFF2-40B4-BE49-F238E27FC236}">
                  <a16:creationId xmlns:a16="http://schemas.microsoft.com/office/drawing/2014/main" id="{362774C8-2B52-755B-701F-2F15826AE7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56142" y="1286136"/>
              <a:ext cx="753228" cy="770807"/>
            </a:xfrm>
            <a:prstGeom prst="bentConnector3">
              <a:avLst/>
            </a:prstGeom>
            <a:ln>
              <a:solidFill>
                <a:srgbClr val="00B05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Google Shape;489;p18">
              <a:extLst>
                <a:ext uri="{FF2B5EF4-FFF2-40B4-BE49-F238E27FC236}">
                  <a16:creationId xmlns:a16="http://schemas.microsoft.com/office/drawing/2014/main" id="{62F294AC-28F9-89CC-5F46-2A46170EE280}"/>
                </a:ext>
              </a:extLst>
            </p:cNvPr>
            <p:cNvSpPr/>
            <p:nvPr/>
          </p:nvSpPr>
          <p:spPr bwMode="auto">
            <a:xfrm>
              <a:off x="5140888" y="2389907"/>
              <a:ext cx="1204552" cy="2778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9947" tIns="14970" rIns="29947" bIns="14970" anchor="t" anchorCtr="0">
              <a:spAutoFit/>
            </a:bodyPr>
            <a:lstStyle>
              <a:defPPr>
                <a:defRPr lang="en-US"/>
              </a:defPPr>
              <a:lvl1pPr marL="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348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9686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04529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39372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74215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9058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43900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78743" algn="l" defTabSz="869686" rtl="0" eaLnBrk="1" latinLnBrk="0" hangingPunct="1">
                <a:defRPr sz="171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99512">
                <a:defRPr/>
              </a:pPr>
              <a:r>
                <a:rPr lang="ru-RU" sz="1089" b="1" dirty="0">
                  <a:solidFill>
                    <a:schemeClr val="bg1"/>
                  </a:solidFill>
                  <a:latin typeface="Montserrat"/>
                  <a:ea typeface="Tahoma"/>
                  <a:cs typeface="Calibri Light"/>
                </a:rPr>
                <a:t>ВЕНЧУРНАЯ СТУДИЯ</a:t>
              </a:r>
              <a:endParaRPr lang="en-US" sz="1089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82316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2B9B-2F0D-A34C-E59D-D8B32C23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;p14">
            <a:extLst>
              <a:ext uri="{FF2B5EF4-FFF2-40B4-BE49-F238E27FC236}">
                <a16:creationId xmlns:a16="http://schemas.microsoft.com/office/drawing/2014/main" id="{CEA3561A-5175-2288-CA73-8580A6B283B9}"/>
              </a:ext>
            </a:extLst>
          </p:cNvPr>
          <p:cNvSpPr txBox="1"/>
          <p:nvPr/>
        </p:nvSpPr>
        <p:spPr bwMode="auto">
          <a:xfrm>
            <a:off x="344246" y="318717"/>
            <a:ext cx="7156011" cy="1002112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121892" tIns="121892" rIns="121892" bIns="121892" numCol="1" spcCol="0" rtlCol="0" fromWordArt="0" anchor="t" anchorCtr="0" forceAA="0" compatLnSpc="0">
            <a:no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200" b="1" dirty="0">
                <a:solidFill>
                  <a:srgbClr val="9BDB53"/>
                </a:solidFill>
                <a:latin typeface="Montserrat"/>
              </a:rPr>
              <a:t>РСХБ РЕГУЛЯРНО И УСПЕШНО ПИЛОТИРУЕТ СТАРТАПЫ ДЛЯ СОБСТВЕННЫХ ЦЕЛЕЙ</a:t>
            </a:r>
            <a:br>
              <a:rPr lang="ru-RU" sz="2200" b="1" dirty="0">
                <a:solidFill>
                  <a:srgbClr val="9BDB53"/>
                </a:solidFill>
                <a:latin typeface="Montserrat"/>
              </a:rPr>
            </a:br>
            <a:endParaRPr lang="ru-RU" sz="2200" b="1" dirty="0">
              <a:solidFill>
                <a:srgbClr val="9BDB53"/>
              </a:solidFill>
              <a:latin typeface="Montserrat"/>
            </a:endParaRPr>
          </a:p>
        </p:txBody>
      </p:sp>
      <p:sp>
        <p:nvSpPr>
          <p:cNvPr id="3" name="Google Shape;77;g12baeaeeb91_2_85">
            <a:extLst>
              <a:ext uri="{FF2B5EF4-FFF2-40B4-BE49-F238E27FC236}">
                <a16:creationId xmlns:a16="http://schemas.microsoft.com/office/drawing/2014/main" id="{85081D93-7480-1190-4E5E-A0DDFE471AA4}"/>
              </a:ext>
            </a:extLst>
          </p:cNvPr>
          <p:cNvSpPr/>
          <p:nvPr/>
        </p:nvSpPr>
        <p:spPr bwMode="auto">
          <a:xfrm>
            <a:off x="479426" y="1670643"/>
            <a:ext cx="6182632" cy="1579599"/>
          </a:xfrm>
          <a:prstGeom prst="roundRect">
            <a:avLst>
              <a:gd name="adj" fmla="val 16757"/>
            </a:avLst>
          </a:prstGeom>
          <a:noFill/>
          <a:ln w="6350" cap="flat" cmpd="sng">
            <a:solidFill>
              <a:srgbClr val="6BA84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6581" tIns="63272" rIns="126581" bIns="180000" anchor="b" anchorCtr="0">
            <a:no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Montserrat Light"/>
              </a:rPr>
              <a:t>Ключевой драйвер внедрения инноваций – запрос бизнес-заказчиков банка</a:t>
            </a:r>
          </a:p>
        </p:txBody>
      </p:sp>
      <p:sp>
        <p:nvSpPr>
          <p:cNvPr id="8" name="Google Shape;77;g12baeaeeb91_2_85">
            <a:extLst>
              <a:ext uri="{FF2B5EF4-FFF2-40B4-BE49-F238E27FC236}">
                <a16:creationId xmlns:a16="http://schemas.microsoft.com/office/drawing/2014/main" id="{70779BDB-5FDC-7E96-FF03-0B04970CA6FA}"/>
              </a:ext>
            </a:extLst>
          </p:cNvPr>
          <p:cNvSpPr/>
          <p:nvPr/>
        </p:nvSpPr>
        <p:spPr bwMode="auto">
          <a:xfrm>
            <a:off x="479426" y="3600056"/>
            <a:ext cx="6182632" cy="1579599"/>
          </a:xfrm>
          <a:prstGeom prst="roundRect">
            <a:avLst>
              <a:gd name="adj" fmla="val 16757"/>
            </a:avLst>
          </a:prstGeom>
          <a:noFill/>
          <a:ln w="6350" cap="flat" cmpd="sng">
            <a:solidFill>
              <a:srgbClr val="6BA84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6581" tIns="63272" rIns="126581" bIns="180000" anchor="b" anchorCtr="0">
            <a:no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Montserrat Light"/>
              </a:rPr>
              <a:t>Банк заинтересован в долгосрочном сотрудничестве </a:t>
            </a:r>
            <a:br>
              <a:rPr lang="ru-RU" sz="1600" dirty="0">
                <a:solidFill>
                  <a:schemeClr val="bg1"/>
                </a:solidFill>
                <a:latin typeface="Montserrat Light"/>
              </a:rPr>
            </a:br>
            <a:r>
              <a:rPr lang="ru-RU" sz="1600" dirty="0">
                <a:solidFill>
                  <a:schemeClr val="bg1"/>
                </a:solidFill>
                <a:latin typeface="Montserrat Light"/>
              </a:rPr>
              <a:t>и решений задач разных бизнес-заказчиков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2938BC6-536E-B4B0-D398-EB190ACEF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1" r="27841"/>
          <a:stretch/>
        </p:blipFill>
        <p:spPr bwMode="auto">
          <a:xfrm>
            <a:off x="7425682" y="4224437"/>
            <a:ext cx="2404586" cy="2063885"/>
          </a:xfrm>
          <a:prstGeom prst="flowChartPreparati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F703CCE-E65F-BD6C-163F-FD41FB7DD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4" t="-215" r="1280" b="215"/>
          <a:stretch/>
        </p:blipFill>
        <p:spPr bwMode="auto">
          <a:xfrm>
            <a:off x="8626172" y="1849595"/>
            <a:ext cx="2404586" cy="2006138"/>
          </a:xfrm>
          <a:prstGeom prst="flowChartPreparati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Шестиугольник 179">
            <a:extLst>
              <a:ext uri="{FF2B5EF4-FFF2-40B4-BE49-F238E27FC236}">
                <a16:creationId xmlns:a16="http://schemas.microsoft.com/office/drawing/2014/main" id="{31E1B71A-34B4-6EE1-429B-3285C0359209}"/>
              </a:ext>
            </a:extLst>
          </p:cNvPr>
          <p:cNvSpPr/>
          <p:nvPr/>
        </p:nvSpPr>
        <p:spPr>
          <a:xfrm>
            <a:off x="9111801" y="4431548"/>
            <a:ext cx="1651769" cy="1496213"/>
          </a:xfrm>
          <a:prstGeom prst="hexagon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709493">
              <a:defRPr/>
            </a:pPr>
            <a:endParaRPr lang="ru-RU" sz="1600" dirty="0">
              <a:solidFill>
                <a:srgbClr val="FFFFFF"/>
              </a:solidFill>
              <a:latin typeface="Montserrat" pitchFamily="2" charset="0"/>
              <a:cs typeface="Calibri Light" panose="020F0302020204030204" pitchFamily="34" charset="0"/>
            </a:endParaRPr>
          </a:p>
        </p:txBody>
      </p:sp>
      <p:sp>
        <p:nvSpPr>
          <p:cNvPr id="12" name="Шестиугольник 181">
            <a:extLst>
              <a:ext uri="{FF2B5EF4-FFF2-40B4-BE49-F238E27FC236}">
                <a16:creationId xmlns:a16="http://schemas.microsoft.com/office/drawing/2014/main" id="{49193613-1BD8-7226-E86B-09A87292CBA8}"/>
              </a:ext>
            </a:extLst>
          </p:cNvPr>
          <p:cNvSpPr/>
          <p:nvPr/>
        </p:nvSpPr>
        <p:spPr>
          <a:xfrm>
            <a:off x="8793597" y="1714096"/>
            <a:ext cx="2579769" cy="2336821"/>
          </a:xfrm>
          <a:prstGeom prst="hexagon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709493">
              <a:defRPr/>
            </a:pPr>
            <a:endParaRPr lang="ru-RU" sz="1600">
              <a:solidFill>
                <a:srgbClr val="FFFFFF"/>
              </a:solidFill>
              <a:latin typeface="Montserrat" pitchFamily="2" charset="0"/>
              <a:cs typeface="Calibri Light" panose="020F0302020204030204" pitchFamily="34" charset="0"/>
            </a:endParaRPr>
          </a:p>
        </p:txBody>
      </p:sp>
      <p:sp>
        <p:nvSpPr>
          <p:cNvPr id="13" name="Шестиугольник 187">
            <a:extLst>
              <a:ext uri="{FF2B5EF4-FFF2-40B4-BE49-F238E27FC236}">
                <a16:creationId xmlns:a16="http://schemas.microsoft.com/office/drawing/2014/main" id="{28F448FA-2DE1-EEE4-6E84-D6CE50C366FF}"/>
              </a:ext>
            </a:extLst>
          </p:cNvPr>
          <p:cNvSpPr/>
          <p:nvPr/>
        </p:nvSpPr>
        <p:spPr>
          <a:xfrm>
            <a:off x="7289289" y="2839935"/>
            <a:ext cx="1336883" cy="1210982"/>
          </a:xfrm>
          <a:prstGeom prst="hexagon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709493">
              <a:defRPr/>
            </a:pPr>
            <a:endParaRPr lang="ru-RU" sz="1600" dirty="0">
              <a:solidFill>
                <a:srgbClr val="FFFFFF"/>
              </a:solidFill>
              <a:latin typeface="Montserrat" pitchFamily="2" charset="0"/>
              <a:cs typeface="Calibri Light" panose="020F030202020403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00978DC-1645-E3E2-391C-E2BA17BBA5B9}"/>
              </a:ext>
            </a:extLst>
          </p:cNvPr>
          <p:cNvSpPr/>
          <p:nvPr/>
        </p:nvSpPr>
        <p:spPr>
          <a:xfrm>
            <a:off x="710939" y="1874762"/>
            <a:ext cx="438912" cy="438912"/>
          </a:xfrm>
          <a:prstGeom prst="roundRect">
            <a:avLst/>
          </a:prstGeom>
          <a:solidFill>
            <a:srgbClr val="04143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5BA844A-91CA-5F9B-009C-A6BCA37A7824}"/>
              </a:ext>
            </a:extLst>
          </p:cNvPr>
          <p:cNvSpPr/>
          <p:nvPr/>
        </p:nvSpPr>
        <p:spPr>
          <a:xfrm>
            <a:off x="710939" y="3801830"/>
            <a:ext cx="438912" cy="438912"/>
          </a:xfrm>
          <a:prstGeom prst="roundRect">
            <a:avLst/>
          </a:prstGeom>
          <a:solidFill>
            <a:srgbClr val="04143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62F475-7A55-33B8-F895-68843CE45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95" y="2024509"/>
            <a:ext cx="152400" cy="1524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9959C5-4272-7673-63DE-8A582B586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95" y="3938736"/>
            <a:ext cx="1651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9115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2B9B-2F0D-A34C-E59D-D8B32C23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9;p14">
            <a:extLst>
              <a:ext uri="{FF2B5EF4-FFF2-40B4-BE49-F238E27FC236}">
                <a16:creationId xmlns:a16="http://schemas.microsoft.com/office/drawing/2014/main" id="{4A4B5E78-89DC-8E71-D089-E6C9F9CBDAE9}"/>
              </a:ext>
            </a:extLst>
          </p:cNvPr>
          <p:cNvSpPr txBox="1"/>
          <p:nvPr/>
        </p:nvSpPr>
        <p:spPr bwMode="auto">
          <a:xfrm>
            <a:off x="353242" y="310585"/>
            <a:ext cx="7980182" cy="606498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121892" tIns="121892" rIns="121892" bIns="121892" numCol="1" spcCol="0" rtlCol="0" fromWordArt="0" anchor="t" anchorCtr="0" forceAA="0" compatLnSpc="0">
            <a:no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200" b="1" dirty="0">
                <a:solidFill>
                  <a:srgbClr val="9BDB53"/>
                </a:solidFill>
                <a:latin typeface="Montserrat" pitchFamily="2" charset="0"/>
              </a:rPr>
              <a:t>ЦИФРОВАЯ ЭКОСИСТЕМА «СВОЁ»</a:t>
            </a:r>
            <a:endParaRPr lang="ru-RU" sz="2200" b="1" dirty="0">
              <a:latin typeface="Montserrat" pitchFamily="2" charset="0"/>
            </a:endParaRPr>
          </a:p>
        </p:txBody>
      </p:sp>
      <p:sp>
        <p:nvSpPr>
          <p:cNvPr id="16" name="Google Shape;446;p18">
            <a:extLst>
              <a:ext uri="{FF2B5EF4-FFF2-40B4-BE49-F238E27FC236}">
                <a16:creationId xmlns:a16="http://schemas.microsoft.com/office/drawing/2014/main" id="{3BC660E7-AEBD-3904-A207-51A3DD2B33AB}"/>
              </a:ext>
            </a:extLst>
          </p:cNvPr>
          <p:cNvSpPr txBox="1"/>
          <p:nvPr/>
        </p:nvSpPr>
        <p:spPr>
          <a:xfrm>
            <a:off x="8501538" y="1493920"/>
            <a:ext cx="3037111" cy="30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Clr>
                <a:srgbClr val="000000"/>
              </a:buClr>
            </a:pPr>
            <a:r>
              <a:rPr lang="en-US" sz="1400" b="1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   </a:t>
            </a:r>
            <a:r>
              <a:rPr lang="ru-RU" sz="1400" b="1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СВОЁ ФЕРМЕРСТВО</a:t>
            </a:r>
            <a:endParaRPr sz="1200" kern="0" dirty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Google Shape;447;p18">
            <a:extLst>
              <a:ext uri="{FF2B5EF4-FFF2-40B4-BE49-F238E27FC236}">
                <a16:creationId xmlns:a16="http://schemas.microsoft.com/office/drawing/2014/main" id="{83973248-88C5-F9EB-0B1E-67F5CE43B7B3}"/>
              </a:ext>
            </a:extLst>
          </p:cNvPr>
          <p:cNvSpPr txBox="1"/>
          <p:nvPr/>
        </p:nvSpPr>
        <p:spPr>
          <a:xfrm>
            <a:off x="7061504" y="5811052"/>
            <a:ext cx="1760109" cy="30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Clr>
                <a:srgbClr val="000000"/>
              </a:buClr>
            </a:pPr>
            <a:r>
              <a:rPr lang="ru-RU" sz="1400" b="1" kern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СВОЁ РОДНОЕ </a:t>
            </a:r>
            <a:endParaRPr sz="1600" kern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Google Shape;448;p18">
            <a:extLst>
              <a:ext uri="{FF2B5EF4-FFF2-40B4-BE49-F238E27FC236}">
                <a16:creationId xmlns:a16="http://schemas.microsoft.com/office/drawing/2014/main" id="{0AD4F46D-29B1-999E-93AD-C622B432119E}"/>
              </a:ext>
            </a:extLst>
          </p:cNvPr>
          <p:cNvSpPr txBox="1"/>
          <p:nvPr/>
        </p:nvSpPr>
        <p:spPr>
          <a:xfrm>
            <a:off x="5136794" y="1494622"/>
            <a:ext cx="2150293" cy="30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Clr>
                <a:srgbClr val="000000"/>
              </a:buClr>
            </a:pPr>
            <a:r>
              <a:rPr lang="ru-RU" sz="1400" b="1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СВОЁ Я В АГРО</a:t>
            </a:r>
            <a:endParaRPr sz="1600" kern="0" dirty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Google Shape;449;p18">
            <a:extLst>
              <a:ext uri="{FF2B5EF4-FFF2-40B4-BE49-F238E27FC236}">
                <a16:creationId xmlns:a16="http://schemas.microsoft.com/office/drawing/2014/main" id="{97BC37C1-2AA2-C9FD-954B-9C873D8E48C3}"/>
              </a:ext>
            </a:extLst>
          </p:cNvPr>
          <p:cNvSpPr txBox="1"/>
          <p:nvPr/>
        </p:nvSpPr>
        <p:spPr>
          <a:xfrm>
            <a:off x="840326" y="4056442"/>
            <a:ext cx="1343591" cy="30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Clr>
                <a:srgbClr val="000000"/>
              </a:buClr>
            </a:pPr>
            <a:r>
              <a:rPr lang="ru-RU" sz="1400" b="1" kern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СВОЁ СЕЛО</a:t>
            </a:r>
            <a:endParaRPr sz="1600" kern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Google Shape;450;p18">
            <a:extLst>
              <a:ext uri="{FF2B5EF4-FFF2-40B4-BE49-F238E27FC236}">
                <a16:creationId xmlns:a16="http://schemas.microsoft.com/office/drawing/2014/main" id="{2CAA0317-0F23-149A-21D9-6A0E5CAD3326}"/>
              </a:ext>
            </a:extLst>
          </p:cNvPr>
          <p:cNvSpPr txBox="1"/>
          <p:nvPr/>
        </p:nvSpPr>
        <p:spPr>
          <a:xfrm>
            <a:off x="8454634" y="3834956"/>
            <a:ext cx="2207335" cy="30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Clr>
                <a:srgbClr val="000000"/>
              </a:buClr>
            </a:pPr>
            <a:r>
              <a:rPr lang="en-US" sz="1400" b="1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   </a:t>
            </a:r>
            <a:r>
              <a:rPr lang="ru-RU" sz="1400" b="1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ВСЁ СВОЕ</a:t>
            </a:r>
            <a:endParaRPr sz="1600" kern="0" dirty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Google Shape;451;p18">
            <a:extLst>
              <a:ext uri="{FF2B5EF4-FFF2-40B4-BE49-F238E27FC236}">
                <a16:creationId xmlns:a16="http://schemas.microsoft.com/office/drawing/2014/main" id="{F503F143-A267-C962-513B-3EC7CF57E70C}"/>
              </a:ext>
            </a:extLst>
          </p:cNvPr>
          <p:cNvSpPr txBox="1"/>
          <p:nvPr/>
        </p:nvSpPr>
        <p:spPr>
          <a:xfrm>
            <a:off x="795119" y="1500130"/>
            <a:ext cx="2261835" cy="30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Clr>
                <a:srgbClr val="000000"/>
              </a:buClr>
            </a:pPr>
            <a:r>
              <a:rPr lang="ru-RU" sz="1400" b="1" kern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СВОЁ ЖИЛЬЁ</a:t>
            </a:r>
            <a:endParaRPr sz="1600" kern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28" name="Google Shape;475;p18">
            <a:extLst>
              <a:ext uri="{FF2B5EF4-FFF2-40B4-BE49-F238E27FC236}">
                <a16:creationId xmlns:a16="http://schemas.microsoft.com/office/drawing/2014/main" id="{9A7E3E8A-77BD-69E3-C40E-51E7E1141FEB}"/>
              </a:ext>
            </a:extLst>
          </p:cNvPr>
          <p:cNvCxnSpPr>
            <a:cxnSpLocks/>
          </p:cNvCxnSpPr>
          <p:nvPr/>
        </p:nvCxnSpPr>
        <p:spPr>
          <a:xfrm>
            <a:off x="2241271" y="1643648"/>
            <a:ext cx="2263928" cy="2192272"/>
          </a:xfrm>
          <a:prstGeom prst="bentConnector3">
            <a:avLst>
              <a:gd name="adj1" fmla="val 80672"/>
            </a:avLst>
          </a:prstGeom>
          <a:noFill/>
          <a:ln w="9525" cap="flat" cmpd="sng">
            <a:solidFill>
              <a:srgbClr val="027F44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29" name="Google Shape;476;p18">
            <a:extLst>
              <a:ext uri="{FF2B5EF4-FFF2-40B4-BE49-F238E27FC236}">
                <a16:creationId xmlns:a16="http://schemas.microsoft.com/office/drawing/2014/main" id="{8F0F31E4-FED9-92AF-A0AA-ABA52618FDF3}"/>
              </a:ext>
            </a:extLst>
          </p:cNvPr>
          <p:cNvCxnSpPr>
            <a:cxnSpLocks/>
          </p:cNvCxnSpPr>
          <p:nvPr/>
        </p:nvCxnSpPr>
        <p:spPr>
          <a:xfrm flipH="1">
            <a:off x="6852296" y="1649383"/>
            <a:ext cx="1697625" cy="1835037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88C120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37" name="Google Shape;477;p18">
            <a:extLst>
              <a:ext uri="{FF2B5EF4-FFF2-40B4-BE49-F238E27FC236}">
                <a16:creationId xmlns:a16="http://schemas.microsoft.com/office/drawing/2014/main" id="{197FE5E3-6C05-E200-DEDC-CDBAD2143EBF}"/>
              </a:ext>
            </a:extLst>
          </p:cNvPr>
          <p:cNvCxnSpPr>
            <a:cxnSpLocks/>
          </p:cNvCxnSpPr>
          <p:nvPr/>
        </p:nvCxnSpPr>
        <p:spPr>
          <a:xfrm>
            <a:off x="5124697" y="1620767"/>
            <a:ext cx="371289" cy="1429841"/>
          </a:xfrm>
          <a:prstGeom prst="bentConnector3">
            <a:avLst>
              <a:gd name="adj1" fmla="val -34664"/>
            </a:avLst>
          </a:prstGeom>
          <a:noFill/>
          <a:ln w="9525" cap="flat" cmpd="sng">
            <a:solidFill>
              <a:srgbClr val="005B31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38" name="Google Shape;478;p18">
            <a:extLst>
              <a:ext uri="{FF2B5EF4-FFF2-40B4-BE49-F238E27FC236}">
                <a16:creationId xmlns:a16="http://schemas.microsoft.com/office/drawing/2014/main" id="{A1642645-A753-D579-BBB8-EAADABB24C2F}"/>
              </a:ext>
            </a:extLst>
          </p:cNvPr>
          <p:cNvCxnSpPr>
            <a:cxnSpLocks/>
          </p:cNvCxnSpPr>
          <p:nvPr/>
        </p:nvCxnSpPr>
        <p:spPr>
          <a:xfrm>
            <a:off x="2068131" y="4200064"/>
            <a:ext cx="2511580" cy="372395"/>
          </a:xfrm>
          <a:prstGeom prst="bentConnector3">
            <a:avLst>
              <a:gd name="adj1" fmla="val 87695"/>
            </a:avLst>
          </a:prstGeom>
          <a:noFill/>
          <a:ln w="9525" cap="flat" cmpd="sng">
            <a:solidFill>
              <a:srgbClr val="41AB43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39" name="Google Shape;480;p18">
            <a:extLst>
              <a:ext uri="{FF2B5EF4-FFF2-40B4-BE49-F238E27FC236}">
                <a16:creationId xmlns:a16="http://schemas.microsoft.com/office/drawing/2014/main" id="{62EF77AD-B740-DB12-D5DE-703367830AA7}"/>
              </a:ext>
            </a:extLst>
          </p:cNvPr>
          <p:cNvCxnSpPr/>
          <p:nvPr/>
        </p:nvCxnSpPr>
        <p:spPr>
          <a:xfrm flipV="1">
            <a:off x="7022289" y="3985291"/>
            <a:ext cx="1432345" cy="47786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DD734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40" name="Google Shape;481;p18">
            <a:extLst>
              <a:ext uri="{FF2B5EF4-FFF2-40B4-BE49-F238E27FC236}">
                <a16:creationId xmlns:a16="http://schemas.microsoft.com/office/drawing/2014/main" id="{C2947FD6-F0C4-EA67-F772-8CEFA2929D4F}"/>
              </a:ext>
            </a:extLst>
          </p:cNvPr>
          <p:cNvSpPr txBox="1"/>
          <p:nvPr/>
        </p:nvSpPr>
        <p:spPr>
          <a:xfrm>
            <a:off x="3838265" y="5927364"/>
            <a:ext cx="2790700" cy="30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400" tIns="42200" rIns="84400" bIns="422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Clr>
                <a:srgbClr val="000000"/>
              </a:buClr>
            </a:pPr>
            <a:r>
              <a:rPr lang="ru-RU" sz="1400" b="1" kern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СВОЁ ЗА ГОРОДОМ</a:t>
            </a:r>
            <a:endParaRPr sz="1600" kern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Google Shape;482;p18">
            <a:extLst>
              <a:ext uri="{FF2B5EF4-FFF2-40B4-BE49-F238E27FC236}">
                <a16:creationId xmlns:a16="http://schemas.microsoft.com/office/drawing/2014/main" id="{1FB97D16-81DB-500A-017C-5AC7EDC41A43}"/>
              </a:ext>
            </a:extLst>
          </p:cNvPr>
          <p:cNvSpPr/>
          <p:nvPr/>
        </p:nvSpPr>
        <p:spPr>
          <a:xfrm>
            <a:off x="843499" y="1834689"/>
            <a:ext cx="3059476" cy="133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261" indent="-158261" defTabSz="914377"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50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Возможность подбора ипотечной программы и онлайн расчета ипотеки (ипотечной калькулятор)</a:t>
            </a:r>
            <a:endParaRPr sz="1200" kern="0" dirty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  <a:p>
            <a:pPr marL="158261" indent="-158261" defTabSz="914377">
              <a:spcBef>
                <a:spcPts val="400"/>
              </a:spcBef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50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Цифровые сервисы по подаче заявки онлайн на ипотеку и потребительский кредит</a:t>
            </a:r>
            <a:endParaRPr sz="1200" kern="0" dirty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  <a:p>
            <a:pPr marL="158261" indent="-101112" defTabSz="914377">
              <a:spcBef>
                <a:spcPts val="400"/>
              </a:spcBef>
              <a:buClr>
                <a:srgbClr val="000000"/>
              </a:buClr>
              <a:buSzPts val="900"/>
            </a:pPr>
            <a:endParaRPr sz="1050" kern="0" dirty="0">
              <a:solidFill>
                <a:srgbClr val="FFFFFF"/>
              </a:solidFill>
              <a:latin typeface="Montserrat" pitchFamily="2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42" name="Google Shape;483;p18">
            <a:extLst>
              <a:ext uri="{FF2B5EF4-FFF2-40B4-BE49-F238E27FC236}">
                <a16:creationId xmlns:a16="http://schemas.microsoft.com/office/drawing/2014/main" id="{CCEB4ABD-E98E-8347-1EBF-AB66376972A2}"/>
              </a:ext>
            </a:extLst>
          </p:cNvPr>
          <p:cNvSpPr/>
          <p:nvPr/>
        </p:nvSpPr>
        <p:spPr>
          <a:xfrm>
            <a:off x="4955366" y="1791160"/>
            <a:ext cx="3802956" cy="48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261" indent="-158261" defTabSz="914377"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50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Сервисы в сфере образования</a:t>
            </a:r>
            <a:endParaRPr sz="1200" kern="0" dirty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  <a:p>
            <a:pPr marL="158261" indent="-158261" defTabSz="914377">
              <a:spcBef>
                <a:spcPts val="400"/>
              </a:spcBef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50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Сервисы поиска работы</a:t>
            </a:r>
            <a:endParaRPr sz="1200" kern="0" dirty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Google Shape;484;p18">
            <a:extLst>
              <a:ext uri="{FF2B5EF4-FFF2-40B4-BE49-F238E27FC236}">
                <a16:creationId xmlns:a16="http://schemas.microsoft.com/office/drawing/2014/main" id="{56CDB596-23B9-447D-771D-020DB8658CCF}"/>
              </a:ext>
            </a:extLst>
          </p:cNvPr>
          <p:cNvSpPr/>
          <p:nvPr/>
        </p:nvSpPr>
        <p:spPr>
          <a:xfrm>
            <a:off x="8503617" y="1794517"/>
            <a:ext cx="3573091" cy="135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Clr>
                <a:srgbClr val="000000"/>
              </a:buClr>
            </a:pPr>
            <a:r>
              <a:rPr lang="en-US" sz="1050" b="1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/>
                <a:sym typeface="Montserrat"/>
              </a:rPr>
              <a:t>    </a:t>
            </a:r>
            <a:r>
              <a:rPr lang="ru-RU" sz="1050" b="1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/>
                <a:sym typeface="Montserrat"/>
              </a:rPr>
              <a:t>В2В Экосистема для агропроизводителей: </a:t>
            </a:r>
            <a:endParaRPr lang="ru-RU" sz="1200" kern="0" dirty="0">
              <a:solidFill>
                <a:srgbClr val="000000"/>
              </a:solidFill>
              <a:latin typeface="Montserrat" pitchFamily="2" charset="0"/>
              <a:ea typeface="Montserrat"/>
              <a:cs typeface="Calibri" panose="020F0502020204030204" pitchFamily="34" charset="0"/>
            </a:endParaRPr>
          </a:p>
          <a:p>
            <a:pPr marL="157476" indent="-157476" defTabSz="914377">
              <a:spcBef>
                <a:spcPts val="400"/>
              </a:spcBef>
              <a:buClr>
                <a:srgbClr val="6BC067"/>
              </a:buClr>
              <a:buSzPts val="1000"/>
              <a:buFont typeface="Arial"/>
              <a:buChar char="•"/>
            </a:pPr>
            <a:r>
              <a:rPr lang="ru-RU" sz="1050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Маркетплейс товаров для агробизнеса</a:t>
            </a:r>
            <a:endParaRPr sz="1200" kern="0" dirty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</a:endParaRPr>
          </a:p>
          <a:p>
            <a:pPr marL="157476" indent="-157476" defTabSz="914377">
              <a:spcBef>
                <a:spcPts val="400"/>
              </a:spcBef>
              <a:buClr>
                <a:srgbClr val="6BC067"/>
              </a:buClr>
              <a:buSzPts val="1000"/>
              <a:buFont typeface="Arial"/>
              <a:buChar char="•"/>
            </a:pPr>
            <a:r>
              <a:rPr lang="ru-RU" sz="1050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Цифровые сервисы для агробизнеса</a:t>
            </a:r>
            <a:endParaRPr sz="1200" kern="0" dirty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</a:endParaRPr>
          </a:p>
          <a:p>
            <a:pPr marL="157476" indent="-157476" defTabSz="914377">
              <a:spcBef>
                <a:spcPts val="400"/>
              </a:spcBef>
              <a:buClr>
                <a:srgbClr val="6BC067"/>
              </a:buClr>
              <a:buSzPts val="1000"/>
              <a:buFont typeface="Arial"/>
              <a:buChar char="•"/>
            </a:pPr>
            <a:r>
              <a:rPr lang="ru-RU" sz="1050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Банковские сервисы</a:t>
            </a:r>
            <a:endParaRPr sz="1200" kern="0" dirty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</a:endParaRPr>
          </a:p>
          <a:p>
            <a:pPr marL="157476" indent="-157476" defTabSz="914377">
              <a:spcBef>
                <a:spcPts val="400"/>
              </a:spcBef>
              <a:buClr>
                <a:srgbClr val="6BC067"/>
              </a:buClr>
              <a:buSzPts val="1000"/>
              <a:buFont typeface="Arial"/>
              <a:buChar char="•"/>
            </a:pPr>
            <a:r>
              <a:rPr lang="ru-RU" sz="1050" kern="0" dirty="0" err="1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Медиаплатформа</a:t>
            </a:r>
            <a:r>
              <a:rPr lang="ru-RU" sz="1050" kern="0" dirty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 Своё АГРОМЕДИА</a:t>
            </a:r>
            <a:endParaRPr sz="1200" kern="0" dirty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</a:endParaRPr>
          </a:p>
          <a:p>
            <a:pPr marL="157476" indent="-100751" defTabSz="914377">
              <a:spcBef>
                <a:spcPts val="400"/>
              </a:spcBef>
              <a:buClr>
                <a:srgbClr val="6BC067"/>
              </a:buClr>
              <a:buSzPts val="900"/>
            </a:pPr>
            <a:endParaRPr sz="1050" kern="0" dirty="0">
              <a:solidFill>
                <a:srgbClr val="FFFFFF"/>
              </a:solidFill>
              <a:latin typeface="Montserrat" pitchFamily="2" charset="0"/>
              <a:ea typeface="Montserrat"/>
              <a:cs typeface="Calibri" panose="020F0502020204030204" pitchFamily="34" charset="0"/>
            </a:endParaRPr>
          </a:p>
        </p:txBody>
      </p:sp>
      <p:sp>
        <p:nvSpPr>
          <p:cNvPr id="44" name="Google Shape;485;p18">
            <a:extLst>
              <a:ext uri="{FF2B5EF4-FFF2-40B4-BE49-F238E27FC236}">
                <a16:creationId xmlns:a16="http://schemas.microsoft.com/office/drawing/2014/main" id="{1197E433-D752-25E9-C249-A93C5CB3BBB2}"/>
              </a:ext>
            </a:extLst>
          </p:cNvPr>
          <p:cNvSpPr/>
          <p:nvPr/>
        </p:nvSpPr>
        <p:spPr>
          <a:xfrm>
            <a:off x="8454635" y="4106900"/>
            <a:ext cx="266863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261" indent="-158261" defTabSz="914377"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50" kern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Платформа для жителей сельских территорий, владельцев личных подсобных хозяйств (садов, огородов </a:t>
            </a:r>
            <a:br>
              <a:rPr lang="ru-RU" sz="1050" kern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</a:br>
            <a:r>
              <a:rPr lang="ru-RU" sz="1050" kern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и дачных хозяйств), собственникам и управляющим ТСЖ и СНТ, юридическим лицам и ИП </a:t>
            </a:r>
            <a:endParaRPr sz="1050" kern="0">
              <a:solidFill>
                <a:srgbClr val="FFFFFF"/>
              </a:solidFill>
              <a:latin typeface="Montserrat" pitchFamily="2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5" name="Google Shape;486;p18">
            <a:extLst>
              <a:ext uri="{FF2B5EF4-FFF2-40B4-BE49-F238E27FC236}">
                <a16:creationId xmlns:a16="http://schemas.microsoft.com/office/drawing/2014/main" id="{5C96ABAA-A3A6-26B5-0F4D-0D01635A3F93}"/>
              </a:ext>
            </a:extLst>
          </p:cNvPr>
          <p:cNvSpPr/>
          <p:nvPr/>
        </p:nvSpPr>
        <p:spPr>
          <a:xfrm>
            <a:off x="809027" y="4351748"/>
            <a:ext cx="3132508" cy="19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261" indent="-158261" defTabSz="914377"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50" kern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Каталог товаров и услуг от партнеров для строительства</a:t>
            </a:r>
            <a:endParaRPr sz="1200" kern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  <a:p>
            <a:pPr marL="158261" indent="-158261" defTabSz="914377">
              <a:spcBef>
                <a:spcPts val="400"/>
              </a:spcBef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50" kern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Каталог партнеров, оказывающих услуги для комфортного проживания за городом </a:t>
            </a:r>
            <a:endParaRPr sz="1200" kern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  <a:p>
            <a:pPr marL="158261" indent="-158261" defTabSz="914377">
              <a:spcBef>
                <a:spcPts val="400"/>
              </a:spcBef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50" kern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Калькулятор расчета строительства дома</a:t>
            </a:r>
            <a:endParaRPr sz="1200" kern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  <a:p>
            <a:pPr marL="158261" indent="-158261" defTabSz="914377">
              <a:spcBef>
                <a:spcPts val="400"/>
              </a:spcBef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50" kern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Сервис по подбору ипотечной программы</a:t>
            </a:r>
            <a:endParaRPr sz="1200" kern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  <a:p>
            <a:pPr marL="158261" indent="-101112" defTabSz="914377">
              <a:spcBef>
                <a:spcPts val="400"/>
              </a:spcBef>
              <a:buClr>
                <a:srgbClr val="6BC067"/>
              </a:buClr>
              <a:buSzPts val="900"/>
            </a:pPr>
            <a:endParaRPr sz="1050" kern="0">
              <a:solidFill>
                <a:srgbClr val="FFFFFF"/>
              </a:solidFill>
              <a:latin typeface="Montserrat" pitchFamily="2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46" name="Google Shape;487;p18">
            <a:extLst>
              <a:ext uri="{FF2B5EF4-FFF2-40B4-BE49-F238E27FC236}">
                <a16:creationId xmlns:a16="http://schemas.microsoft.com/office/drawing/2014/main" id="{9107DF6A-E19D-34A6-670D-5881A2E1CCD2}"/>
              </a:ext>
            </a:extLst>
          </p:cNvPr>
          <p:cNvSpPr/>
          <p:nvPr/>
        </p:nvSpPr>
        <p:spPr>
          <a:xfrm>
            <a:off x="3838265" y="6228778"/>
            <a:ext cx="3263744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261" indent="-158261" defTabSz="914377"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00" kern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Сервис бронирования агротуров</a:t>
            </a:r>
            <a:endParaRPr sz="1000" kern="0">
              <a:solidFill>
                <a:srgbClr val="FFFFFF"/>
              </a:solidFill>
              <a:latin typeface="Montserrat" pitchFamily="2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47" name="Google Shape;488;p18">
            <a:extLst>
              <a:ext uri="{FF2B5EF4-FFF2-40B4-BE49-F238E27FC236}">
                <a16:creationId xmlns:a16="http://schemas.microsoft.com/office/drawing/2014/main" id="{8AC19E40-59D3-F20F-62F2-9AC3A178E4B1}"/>
              </a:ext>
            </a:extLst>
          </p:cNvPr>
          <p:cNvSpPr/>
          <p:nvPr/>
        </p:nvSpPr>
        <p:spPr>
          <a:xfrm>
            <a:off x="7037313" y="6076178"/>
            <a:ext cx="266863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261" indent="-158261" defTabSz="914377">
              <a:buClr>
                <a:srgbClr val="6BC067"/>
              </a:buClr>
              <a:buSzPts val="900"/>
              <a:buFont typeface="Arial"/>
              <a:buChar char="•"/>
            </a:pPr>
            <a:r>
              <a:rPr lang="ru-RU" sz="1050" kern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Маркетплейс фермерской продукции</a:t>
            </a:r>
            <a:endParaRPr sz="1200" kern="0">
              <a:solidFill>
                <a:srgbClr val="000000"/>
              </a:solidFill>
              <a:latin typeface="Montserrat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Google Shape;489;p18">
            <a:extLst>
              <a:ext uri="{FF2B5EF4-FFF2-40B4-BE49-F238E27FC236}">
                <a16:creationId xmlns:a16="http://schemas.microsoft.com/office/drawing/2014/main" id="{14404147-ACD1-F48D-A2BC-F6E9C12EB445}"/>
              </a:ext>
            </a:extLst>
          </p:cNvPr>
          <p:cNvSpPr/>
          <p:nvPr/>
        </p:nvSpPr>
        <p:spPr>
          <a:xfrm>
            <a:off x="4956297" y="4008562"/>
            <a:ext cx="1525387" cy="50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</a:pPr>
            <a:r>
              <a:rPr lang="ru-RU" sz="1333" b="1" kern="0">
                <a:solidFill>
                  <a:srgbClr val="FFFFFF"/>
                </a:solidFill>
                <a:latin typeface="Montserrat" pitchFamily="2" charset="0"/>
                <a:ea typeface="Montserrat"/>
                <a:cs typeface="Calibri" panose="020F0502020204030204" pitchFamily="34" charset="0"/>
                <a:sym typeface="Montserrat"/>
              </a:rPr>
              <a:t>ЭКОСИСТЕМА «СВОЕ»</a:t>
            </a:r>
            <a:endParaRPr sz="1333" b="1" kern="0">
              <a:solidFill>
                <a:srgbClr val="FFFFFF"/>
              </a:solidFill>
              <a:latin typeface="Montserrat" pitchFamily="2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cxnSp>
        <p:nvCxnSpPr>
          <p:cNvPr id="49" name="Google Shape;491;p18">
            <a:extLst>
              <a:ext uri="{FF2B5EF4-FFF2-40B4-BE49-F238E27FC236}">
                <a16:creationId xmlns:a16="http://schemas.microsoft.com/office/drawing/2014/main" id="{8289C34E-8823-DC3D-4A3A-3155F9EB4E4C}"/>
              </a:ext>
            </a:extLst>
          </p:cNvPr>
          <p:cNvCxnSpPr/>
          <p:nvPr/>
        </p:nvCxnSpPr>
        <p:spPr>
          <a:xfrm flipH="1">
            <a:off x="4766419" y="5359164"/>
            <a:ext cx="462189" cy="54910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88C120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50" name="Google Shape;479;p18">
            <a:extLst>
              <a:ext uri="{FF2B5EF4-FFF2-40B4-BE49-F238E27FC236}">
                <a16:creationId xmlns:a16="http://schemas.microsoft.com/office/drawing/2014/main" id="{6EFAEC0A-0804-44EB-AB41-0A9F83651891}"/>
              </a:ext>
            </a:extLst>
          </p:cNvPr>
          <p:cNvCxnSpPr>
            <a:cxnSpLocks/>
          </p:cNvCxnSpPr>
          <p:nvPr/>
        </p:nvCxnSpPr>
        <p:spPr>
          <a:xfrm>
            <a:off x="6231249" y="5412802"/>
            <a:ext cx="821875" cy="55066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EC50E"/>
            </a:solidFill>
            <a:prstDash val="solid"/>
            <a:miter lim="800000"/>
            <a:headEnd type="none" w="sm" len="sm"/>
            <a:tailEnd type="oval" w="med" len="med"/>
          </a:ln>
        </p:spPr>
      </p:cxnSp>
      <p:pic>
        <p:nvPicPr>
          <p:cNvPr id="51" name="Рисунок 55">
            <a:extLst>
              <a:ext uri="{FF2B5EF4-FFF2-40B4-BE49-F238E27FC236}">
                <a16:creationId xmlns:a16="http://schemas.microsoft.com/office/drawing/2014/main" id="{5A0042FD-D200-500D-4EE0-7637D585F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95" y="2279238"/>
            <a:ext cx="3836016" cy="387549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B61E96-7A2E-957E-014B-579E94C12B8E}"/>
              </a:ext>
            </a:extLst>
          </p:cNvPr>
          <p:cNvSpPr txBox="1"/>
          <p:nvPr/>
        </p:nvSpPr>
        <p:spPr>
          <a:xfrm>
            <a:off x="422918" y="910686"/>
            <a:ext cx="6301156" cy="379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>
              <a:defRPr sz="1600" b="0">
                <a:latin typeface="+mj-lt"/>
              </a:defRPr>
            </a:lvl1pPr>
          </a:lstStyle>
          <a:p>
            <a:r>
              <a:rPr lang="en-US" sz="1867" i="1" dirty="0" err="1">
                <a:solidFill>
                  <a:schemeClr val="bg1"/>
                </a:solidFill>
                <a:latin typeface="Montserrat" pitchFamily="2" charset="0"/>
                <a:cs typeface="Calibri Light" panose="020F0302020204030204" pitchFamily="34" charset="0"/>
              </a:rPr>
              <a:t>svoe.ru</a:t>
            </a:r>
            <a:endParaRPr lang="en-US" sz="2400" i="1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6592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D9C45-1C09-B5CF-E56B-F918E91F9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;p14">
            <a:extLst>
              <a:ext uri="{FF2B5EF4-FFF2-40B4-BE49-F238E27FC236}">
                <a16:creationId xmlns:a16="http://schemas.microsoft.com/office/drawing/2014/main" id="{35BB735B-DAF2-7604-85CE-E62768DACC08}"/>
              </a:ext>
            </a:extLst>
          </p:cNvPr>
          <p:cNvSpPr txBox="1"/>
          <p:nvPr/>
        </p:nvSpPr>
        <p:spPr bwMode="auto">
          <a:xfrm>
            <a:off x="1454589" y="3125751"/>
            <a:ext cx="9282822" cy="1002112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121892" tIns="121892" rIns="121892" bIns="121892" numCol="1" spcCol="0" rtlCol="0" fromWordArt="0" anchor="t" anchorCtr="0" forceAA="0" compatLnSpc="0">
            <a:no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4000" b="1" dirty="0">
                <a:solidFill>
                  <a:srgbClr val="9BDB53"/>
                </a:solidFill>
                <a:latin typeface="Montserrat"/>
              </a:rPr>
              <a:t>СЕГОДНЯ МЫ …. </a:t>
            </a:r>
            <a:br>
              <a:rPr lang="ru-RU" sz="4000" b="1" dirty="0">
                <a:solidFill>
                  <a:srgbClr val="9BDB53"/>
                </a:solidFill>
                <a:latin typeface="Montserrat"/>
              </a:rPr>
            </a:br>
            <a:endParaRPr lang="ru-RU" sz="4000" b="1" dirty="0">
              <a:solidFill>
                <a:srgbClr val="9BDB53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886549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2B9B-2F0D-A34C-E59D-D8B32C23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ED4D54-78D3-66D1-1B90-7BE39E9D9019}"/>
              </a:ext>
            </a:extLst>
          </p:cNvPr>
          <p:cNvSpPr txBox="1"/>
          <p:nvPr/>
        </p:nvSpPr>
        <p:spPr>
          <a:xfrm>
            <a:off x="20456374" y="864041"/>
            <a:ext cx="3389964" cy="584773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solidFill>
                  <a:schemeClr val="bg1"/>
                </a:solidFill>
                <a:latin typeface="Montserrat" pitchFamily="2" charset="0"/>
                <a:cs typeface="Calibri Light" panose="020F0302020204030204" pitchFamily="34" charset="0"/>
              </a:rPr>
              <a:t>Конкурс для молодых ученых в области агротехнологий</a:t>
            </a:r>
            <a:endParaRPr lang="en-US" sz="3524">
              <a:latin typeface="Montserrat" pitchFamily="2" charset="0"/>
            </a:endParaRPr>
          </a:p>
        </p:txBody>
      </p:sp>
      <p:pic>
        <p:nvPicPr>
          <p:cNvPr id="7" name="Рисунок 6" descr="Ученый мужской контур">
            <a:extLst>
              <a:ext uri="{FF2B5EF4-FFF2-40B4-BE49-F238E27FC236}">
                <a16:creationId xmlns:a16="http://schemas.microsoft.com/office/drawing/2014/main" id="{9FCF7FAE-F584-BB84-8145-C72B3638F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83601" y="247609"/>
            <a:ext cx="696133" cy="696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E5620-22BA-2150-C75A-8D4DC9022EFA}"/>
              </a:ext>
            </a:extLst>
          </p:cNvPr>
          <p:cNvSpPr txBox="1"/>
          <p:nvPr/>
        </p:nvSpPr>
        <p:spPr>
          <a:xfrm>
            <a:off x="16554152" y="1434365"/>
            <a:ext cx="3389963" cy="1902790"/>
          </a:xfrm>
          <a:prstGeom prst="rect">
            <a:avLst/>
          </a:prstGeom>
          <a:noFill/>
        </p:spPr>
        <p:txBody>
          <a:bodyPr wrap="square" lIns="83019" tIns="41510" rIns="83019" bIns="41510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80" dirty="0">
              <a:solidFill>
                <a:srgbClr val="6BA844"/>
              </a:solidFill>
              <a:latin typeface="Montserrat" pitchFamily="2" charset="0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Акселерация под руководством менторов </a:t>
            </a:r>
          </a:p>
          <a:p>
            <a:pPr marL="228301" indent="-228301">
              <a:buFont typeface="Wingdings" panose="05000000000000000000" pitchFamily="2" charset="2"/>
              <a:buChar char="§"/>
            </a:pPr>
            <a:endParaRPr lang="ru-RU" sz="1180" dirty="0">
              <a:solidFill>
                <a:schemeClr val="bg1"/>
              </a:solidFill>
              <a:latin typeface="Montserrat" pitchFamily="2" charset="0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Лекции по актуальным темам бизнеса и стартап-индустрии </a:t>
            </a:r>
          </a:p>
          <a:p>
            <a:pPr marL="228301" indent="-228301">
              <a:buFont typeface="Wingdings" panose="05000000000000000000" pitchFamily="2" charset="2"/>
              <a:buChar char="§"/>
            </a:pPr>
            <a:endParaRPr lang="ru-RU" sz="1180" dirty="0">
              <a:solidFill>
                <a:schemeClr val="bg1"/>
              </a:solidFill>
              <a:latin typeface="Montserrat" pitchFamily="2" charset="0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Агротех, IT-решения для экосистемы РСХБ и стартапы, развивающие с/х</a:t>
            </a:r>
          </a:p>
          <a:p>
            <a:endParaRPr lang="ru-RU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CD878-BC93-534D-4D8D-E4B83ED4EE3C}"/>
              </a:ext>
            </a:extLst>
          </p:cNvPr>
          <p:cNvSpPr txBox="1"/>
          <p:nvPr/>
        </p:nvSpPr>
        <p:spPr>
          <a:xfrm>
            <a:off x="20522689" y="1433616"/>
            <a:ext cx="3536540" cy="1902790"/>
          </a:xfrm>
          <a:prstGeom prst="rect">
            <a:avLst/>
          </a:prstGeom>
          <a:noFill/>
        </p:spPr>
        <p:txBody>
          <a:bodyPr wrap="square" lIns="83019" tIns="41510" rIns="83019" bIns="41510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150" dirty="0">
                <a:solidFill>
                  <a:schemeClr val="bg1"/>
                </a:solidFill>
                <a:latin typeface="Montserrat" pitchFamily="2" charset="0"/>
              </a:rPr>
              <a:t>Прикладные и фундаментальные разработки, развивающие АПК: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Генетика и селекция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Цифровые решения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Биотехнологии</a:t>
            </a:r>
          </a:p>
          <a:p>
            <a:endParaRPr lang="ru-RU" sz="1180" dirty="0">
              <a:solidFill>
                <a:schemeClr val="bg1"/>
              </a:solidFill>
              <a:latin typeface="Montserrat" pitchFamily="2" charset="0"/>
            </a:endParaRP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Привлечение инвестиций, денежные призы и информационная поддержка</a:t>
            </a:r>
          </a:p>
          <a:p>
            <a:endParaRPr lang="ru-RU" sz="1180" dirty="0">
              <a:solidFill>
                <a:srgbClr val="9BDB53"/>
              </a:solidFill>
              <a:latin typeface="Montserrat" pitchFamily="2" charset="0"/>
            </a:endParaRPr>
          </a:p>
        </p:txBody>
      </p:sp>
      <p:sp>
        <p:nvSpPr>
          <p:cNvPr id="6" name="Скругленный прямоугольник 124">
            <a:extLst>
              <a:ext uri="{FF2B5EF4-FFF2-40B4-BE49-F238E27FC236}">
                <a16:creationId xmlns:a16="http://schemas.microsoft.com/office/drawing/2014/main" id="{426DDB7B-E635-28D5-A2E6-DC1F0A88144D}"/>
              </a:ext>
            </a:extLst>
          </p:cNvPr>
          <p:cNvSpPr/>
          <p:nvPr/>
        </p:nvSpPr>
        <p:spPr>
          <a:xfrm>
            <a:off x="479425" y="3553663"/>
            <a:ext cx="2064780" cy="697793"/>
          </a:xfrm>
          <a:prstGeom prst="rect">
            <a:avLst/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200">
                <a:solidFill>
                  <a:srgbClr val="FFFFFF"/>
                </a:solidFill>
                <a:latin typeface="Montserrat" pitchFamily="2" charset="0"/>
              </a:rPr>
              <a:t>Акселератор для школьников</a:t>
            </a:r>
            <a:endParaRPr lang="en-US" sz="1200">
              <a:solidFill>
                <a:srgbClr val="FFFFFF"/>
              </a:solidFill>
              <a:latin typeface="Montserrat" pitchFamily="2" charset="0"/>
              <a:cs typeface="Calibri"/>
            </a:endParaRPr>
          </a:p>
        </p:txBody>
      </p:sp>
      <p:sp>
        <p:nvSpPr>
          <p:cNvPr id="9" name="Скругленный прямоугольник 124">
            <a:extLst>
              <a:ext uri="{FF2B5EF4-FFF2-40B4-BE49-F238E27FC236}">
                <a16:creationId xmlns:a16="http://schemas.microsoft.com/office/drawing/2014/main" id="{F0F6488B-D439-B6FB-8B2C-CD79A5469678}"/>
              </a:ext>
            </a:extLst>
          </p:cNvPr>
          <p:cNvSpPr/>
          <p:nvPr/>
        </p:nvSpPr>
        <p:spPr>
          <a:xfrm>
            <a:off x="2890815" y="3553649"/>
            <a:ext cx="2071579" cy="686127"/>
          </a:xfrm>
          <a:prstGeom prst="rect">
            <a:avLst/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200">
                <a:solidFill>
                  <a:srgbClr val="FFFFFF"/>
                </a:solidFill>
                <a:latin typeface="Montserrat" pitchFamily="2" charset="0"/>
              </a:rPr>
              <a:t>Акселератор для студентов</a:t>
            </a:r>
            <a:endParaRPr lang="en-US" sz="1200">
              <a:solidFill>
                <a:srgbClr val="FFFFFF"/>
              </a:solidFill>
              <a:latin typeface="Montserrat" pitchFamily="2" charset="0"/>
              <a:cs typeface="Calibri"/>
            </a:endParaRPr>
          </a:p>
        </p:txBody>
      </p:sp>
      <p:sp>
        <p:nvSpPr>
          <p:cNvPr id="28" name="Скругленный прямоугольник 30">
            <a:extLst>
              <a:ext uri="{FF2B5EF4-FFF2-40B4-BE49-F238E27FC236}">
                <a16:creationId xmlns:a16="http://schemas.microsoft.com/office/drawing/2014/main" id="{A77C7E4E-A1E2-9DCE-1035-70618579B317}"/>
              </a:ext>
            </a:extLst>
          </p:cNvPr>
          <p:cNvSpPr/>
          <p:nvPr/>
        </p:nvSpPr>
        <p:spPr>
          <a:xfrm>
            <a:off x="2900157" y="5830086"/>
            <a:ext cx="2069560" cy="693769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200" b="1">
                <a:solidFill>
                  <a:srgbClr val="92D050"/>
                </a:solidFill>
                <a:latin typeface="Montserrat" pitchFamily="2" charset="0"/>
                <a:cs typeface="Calibri Light"/>
              </a:rPr>
              <a:t>Ученые</a:t>
            </a:r>
            <a:endParaRPr lang="en-US" sz="1200">
              <a:solidFill>
                <a:srgbClr val="92D050"/>
              </a:solidFill>
              <a:latin typeface="Montserrat" pitchFamily="2" charset="0"/>
              <a:ea typeface="Calibri"/>
              <a:cs typeface="Calibri"/>
            </a:endParaRPr>
          </a:p>
        </p:txBody>
      </p:sp>
      <p:sp>
        <p:nvSpPr>
          <p:cNvPr id="29" name="Скругленный прямоугольник 30">
            <a:extLst>
              <a:ext uri="{FF2B5EF4-FFF2-40B4-BE49-F238E27FC236}">
                <a16:creationId xmlns:a16="http://schemas.microsoft.com/office/drawing/2014/main" id="{099B83FD-F7D1-0F92-6367-8CC5BB8A5252}"/>
              </a:ext>
            </a:extLst>
          </p:cNvPr>
          <p:cNvSpPr/>
          <p:nvPr/>
        </p:nvSpPr>
        <p:spPr>
          <a:xfrm>
            <a:off x="7031728" y="5831550"/>
            <a:ext cx="2065042" cy="702180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200" b="1">
                <a:solidFill>
                  <a:srgbClr val="92D050"/>
                </a:solidFill>
                <a:latin typeface="Montserrat" pitchFamily="2" charset="0"/>
                <a:cs typeface="Calibri Light"/>
              </a:rPr>
              <a:t>Инвесторы</a:t>
            </a:r>
            <a:endParaRPr lang="en-US" sz="1200">
              <a:solidFill>
                <a:srgbClr val="92D050"/>
              </a:solidFill>
              <a:latin typeface="Montserrat" pitchFamily="2" charset="0"/>
              <a:cs typeface="Calibri"/>
            </a:endParaRPr>
          </a:p>
        </p:txBody>
      </p:sp>
      <p:sp>
        <p:nvSpPr>
          <p:cNvPr id="30" name="Скругленный прямоугольник 124">
            <a:extLst>
              <a:ext uri="{FF2B5EF4-FFF2-40B4-BE49-F238E27FC236}">
                <a16:creationId xmlns:a16="http://schemas.microsoft.com/office/drawing/2014/main" id="{7F654EC3-EE0B-619A-5963-227874300F08}"/>
              </a:ext>
            </a:extLst>
          </p:cNvPr>
          <p:cNvSpPr/>
          <p:nvPr/>
        </p:nvSpPr>
        <p:spPr>
          <a:xfrm>
            <a:off x="477981" y="2423537"/>
            <a:ext cx="2072824" cy="697793"/>
          </a:xfrm>
          <a:prstGeom prst="rect">
            <a:avLst/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200" dirty="0">
                <a:solidFill>
                  <a:srgbClr val="FFFFFF"/>
                </a:solidFill>
                <a:latin typeface="Montserrat" pitchFamily="2" charset="0"/>
              </a:rPr>
              <a:t>Продуктовый марафон</a:t>
            </a:r>
          </a:p>
        </p:txBody>
      </p:sp>
      <p:sp>
        <p:nvSpPr>
          <p:cNvPr id="31" name="Скругленный прямоугольник 124">
            <a:extLst>
              <a:ext uri="{FF2B5EF4-FFF2-40B4-BE49-F238E27FC236}">
                <a16:creationId xmlns:a16="http://schemas.microsoft.com/office/drawing/2014/main" id="{4319115E-DEF0-B1CA-AEA2-7F89C89932A6}"/>
              </a:ext>
            </a:extLst>
          </p:cNvPr>
          <p:cNvSpPr/>
          <p:nvPr/>
        </p:nvSpPr>
        <p:spPr>
          <a:xfrm>
            <a:off x="485493" y="4695439"/>
            <a:ext cx="2059035" cy="697793"/>
          </a:xfrm>
          <a:prstGeom prst="rect">
            <a:avLst/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200" noProof="1">
                <a:solidFill>
                  <a:srgbClr val="FFFFFF"/>
                </a:solidFill>
                <a:latin typeface="Montserrat" pitchFamily="2" charset="0"/>
              </a:rPr>
              <a:t>АгроФинтех</a:t>
            </a:r>
            <a:r>
              <a:rPr lang="ru-RU" sz="1200">
                <a:solidFill>
                  <a:srgbClr val="FFFFFF"/>
                </a:solidFill>
                <a:latin typeface="Montserrat" pitchFamily="2" charset="0"/>
              </a:rPr>
              <a:t> Лагерь</a:t>
            </a:r>
          </a:p>
        </p:txBody>
      </p:sp>
      <p:sp>
        <p:nvSpPr>
          <p:cNvPr id="32" name="Скругленный прямоугольник 124">
            <a:extLst>
              <a:ext uri="{FF2B5EF4-FFF2-40B4-BE49-F238E27FC236}">
                <a16:creationId xmlns:a16="http://schemas.microsoft.com/office/drawing/2014/main" id="{C7681EDC-96A9-5159-1CB0-56D404B47E64}"/>
              </a:ext>
            </a:extLst>
          </p:cNvPr>
          <p:cNvSpPr/>
          <p:nvPr/>
        </p:nvSpPr>
        <p:spPr>
          <a:xfrm>
            <a:off x="2891362" y="4695426"/>
            <a:ext cx="2071579" cy="686127"/>
          </a:xfrm>
          <a:prstGeom prst="rect">
            <a:avLst/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200">
                <a:solidFill>
                  <a:srgbClr val="FFFFFF"/>
                </a:solidFill>
                <a:latin typeface="Montserrat" pitchFamily="2" charset="0"/>
              </a:rPr>
              <a:t>Конкурс молодых ученых</a:t>
            </a:r>
            <a:endParaRPr lang="en-US" sz="1200">
              <a:solidFill>
                <a:srgbClr val="FFFFFF"/>
              </a:solidFill>
              <a:latin typeface="Montserrat" pitchFamily="2" charset="0"/>
              <a:ea typeface="Calibri"/>
              <a:cs typeface="Calibri"/>
            </a:endParaRPr>
          </a:p>
        </p:txBody>
      </p:sp>
      <p:sp>
        <p:nvSpPr>
          <p:cNvPr id="37" name="Скругленный прямоугольник 124">
            <a:extLst>
              <a:ext uri="{FF2B5EF4-FFF2-40B4-BE49-F238E27FC236}">
                <a16:creationId xmlns:a16="http://schemas.microsoft.com/office/drawing/2014/main" id="{99C1A3DF-B4AA-0C18-DDC5-3498361071C3}"/>
              </a:ext>
            </a:extLst>
          </p:cNvPr>
          <p:cNvSpPr/>
          <p:nvPr/>
        </p:nvSpPr>
        <p:spPr>
          <a:xfrm>
            <a:off x="2884092" y="2436448"/>
            <a:ext cx="2071579" cy="686127"/>
          </a:xfrm>
          <a:prstGeom prst="rect">
            <a:avLst/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200" noProof="1">
                <a:solidFill>
                  <a:srgbClr val="FFFFFF"/>
                </a:solidFill>
                <a:latin typeface="Montserrat" pitchFamily="2" charset="0"/>
              </a:rPr>
              <a:t>Хакатон</a:t>
            </a:r>
            <a:endParaRPr lang="en-US" sz="1200" noProof="1">
              <a:solidFill>
                <a:srgbClr val="FFFFFF"/>
              </a:solidFill>
              <a:latin typeface="Montserrat" pitchFamily="2" charset="0"/>
              <a:cs typeface="Calibri"/>
            </a:endParaRPr>
          </a:p>
        </p:txBody>
      </p:sp>
      <p:sp>
        <p:nvSpPr>
          <p:cNvPr id="42" name="Скругленный прямоугольник 124">
            <a:extLst>
              <a:ext uri="{FF2B5EF4-FFF2-40B4-BE49-F238E27FC236}">
                <a16:creationId xmlns:a16="http://schemas.microsoft.com/office/drawing/2014/main" id="{23DA872E-655B-53FA-63DD-4F5615FA820E}"/>
              </a:ext>
            </a:extLst>
          </p:cNvPr>
          <p:cNvSpPr/>
          <p:nvPr/>
        </p:nvSpPr>
        <p:spPr>
          <a:xfrm>
            <a:off x="7020342" y="3564450"/>
            <a:ext cx="2083850" cy="666342"/>
          </a:xfrm>
          <a:prstGeom prst="rect">
            <a:avLst/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200">
                <a:solidFill>
                  <a:srgbClr val="FFFFFF"/>
                </a:solidFill>
                <a:latin typeface="Montserrat" pitchFamily="2" charset="0"/>
              </a:rPr>
              <a:t>Пилотные проекты</a:t>
            </a:r>
          </a:p>
        </p:txBody>
      </p:sp>
      <p:sp>
        <p:nvSpPr>
          <p:cNvPr id="45" name="Скругленный прямоугольник 124">
            <a:extLst>
              <a:ext uri="{FF2B5EF4-FFF2-40B4-BE49-F238E27FC236}">
                <a16:creationId xmlns:a16="http://schemas.microsoft.com/office/drawing/2014/main" id="{33368A69-F060-47F8-E3D1-BE2CA34285EA}"/>
              </a:ext>
            </a:extLst>
          </p:cNvPr>
          <p:cNvSpPr/>
          <p:nvPr/>
        </p:nvSpPr>
        <p:spPr>
          <a:xfrm>
            <a:off x="7021616" y="2446441"/>
            <a:ext cx="2077714" cy="705911"/>
          </a:xfrm>
          <a:prstGeom prst="rect">
            <a:avLst/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200" noProof="1">
                <a:solidFill>
                  <a:srgbClr val="FFFFFF"/>
                </a:solidFill>
                <a:latin typeface="Montserrat" pitchFamily="2" charset="0"/>
              </a:rPr>
              <a:t>Конкурсы банка</a:t>
            </a:r>
            <a:endParaRPr lang="ru-RU" sz="2400">
              <a:solidFill>
                <a:srgbClr val="FFFFFF"/>
              </a:solidFill>
              <a:latin typeface="Montserrat" pitchFamily="2" charset="0"/>
              <a:cs typeface="Calibri"/>
            </a:endParaRPr>
          </a:p>
        </p:txBody>
      </p:sp>
      <p:sp>
        <p:nvSpPr>
          <p:cNvPr id="47" name="Скругленный прямоугольник 30">
            <a:extLst>
              <a:ext uri="{FF2B5EF4-FFF2-40B4-BE49-F238E27FC236}">
                <a16:creationId xmlns:a16="http://schemas.microsoft.com/office/drawing/2014/main" id="{6CD8E8DE-9DDD-62CE-D1B8-BADEFF195B52}"/>
              </a:ext>
            </a:extLst>
          </p:cNvPr>
          <p:cNvSpPr/>
          <p:nvPr/>
        </p:nvSpPr>
        <p:spPr>
          <a:xfrm>
            <a:off x="9629984" y="4705932"/>
            <a:ext cx="2073223" cy="666639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200" b="1">
                <a:solidFill>
                  <a:srgbClr val="92D050"/>
                </a:solidFill>
                <a:latin typeface="Montserrat" pitchFamily="2" charset="0"/>
                <a:ea typeface="+mn-lt"/>
                <a:cs typeface="+mn-lt"/>
              </a:rPr>
              <a:t>Крупные клиенты</a:t>
            </a:r>
            <a:endParaRPr lang="en-US" sz="2400" b="1">
              <a:solidFill>
                <a:srgbClr val="92D050"/>
              </a:solidFill>
              <a:latin typeface="Montserrat" pitchFamily="2" charset="0"/>
            </a:endParaRPr>
          </a:p>
        </p:txBody>
      </p:sp>
      <p:sp>
        <p:nvSpPr>
          <p:cNvPr id="61" name="Скругленный прямоугольник 124">
            <a:extLst>
              <a:ext uri="{FF2B5EF4-FFF2-40B4-BE49-F238E27FC236}">
                <a16:creationId xmlns:a16="http://schemas.microsoft.com/office/drawing/2014/main" id="{B4F11AC4-B0DF-FD59-FCA7-D4A4A9FD81F2}"/>
              </a:ext>
            </a:extLst>
          </p:cNvPr>
          <p:cNvSpPr/>
          <p:nvPr/>
        </p:nvSpPr>
        <p:spPr>
          <a:xfrm>
            <a:off x="7031607" y="4701257"/>
            <a:ext cx="2082572" cy="686041"/>
          </a:xfrm>
          <a:prstGeom prst="rect">
            <a:avLst/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200" err="1">
                <a:solidFill>
                  <a:srgbClr val="FFFFFF"/>
                </a:solidFill>
                <a:latin typeface="Montserrat" pitchFamily="2" charset="0"/>
              </a:rPr>
              <a:t>АгроИнвест</a:t>
            </a:r>
            <a:r>
              <a:rPr lang="ru-RU" sz="1200">
                <a:solidFill>
                  <a:srgbClr val="FFFFFF"/>
                </a:solidFill>
                <a:latin typeface="Montserrat" pitchFamily="2" charset="0"/>
              </a:rPr>
              <a:t> Клуб</a:t>
            </a:r>
            <a:endParaRPr lang="en-US" sz="2400">
              <a:solidFill>
                <a:srgbClr val="FFFFFF"/>
              </a:solidFill>
              <a:latin typeface="Montserrat" pitchFamily="2" charset="0"/>
              <a:cs typeface="Calibri"/>
            </a:endParaRPr>
          </a:p>
        </p:txBody>
      </p:sp>
      <p:sp>
        <p:nvSpPr>
          <p:cNvPr id="11" name="Скругленный прямоугольник 30">
            <a:extLst>
              <a:ext uri="{FF2B5EF4-FFF2-40B4-BE49-F238E27FC236}">
                <a16:creationId xmlns:a16="http://schemas.microsoft.com/office/drawing/2014/main" id="{FFF57104-294E-195B-AB10-97136CC98DA7}"/>
              </a:ext>
            </a:extLst>
          </p:cNvPr>
          <p:cNvSpPr/>
          <p:nvPr/>
        </p:nvSpPr>
        <p:spPr>
          <a:xfrm>
            <a:off x="477982" y="1353238"/>
            <a:ext cx="2073223" cy="666639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200" b="1">
                <a:solidFill>
                  <a:srgbClr val="92D050"/>
                </a:solidFill>
                <a:latin typeface="Montserrat" pitchFamily="2" charset="0"/>
                <a:cs typeface="Calibri Light"/>
              </a:rPr>
              <a:t>Школьники</a:t>
            </a:r>
            <a:endParaRPr lang="en-US" sz="1200">
              <a:solidFill>
                <a:srgbClr val="92D050"/>
              </a:solidFill>
              <a:latin typeface="Montserrat" pitchFamily="2" charset="0"/>
              <a:ea typeface="Calibri"/>
              <a:cs typeface="Calibri"/>
            </a:endParaRPr>
          </a:p>
        </p:txBody>
      </p:sp>
      <p:sp>
        <p:nvSpPr>
          <p:cNvPr id="27" name="Скругленный прямоугольник 30">
            <a:extLst>
              <a:ext uri="{FF2B5EF4-FFF2-40B4-BE49-F238E27FC236}">
                <a16:creationId xmlns:a16="http://schemas.microsoft.com/office/drawing/2014/main" id="{D0A380EE-50BC-A699-B929-52F1113D8948}"/>
              </a:ext>
            </a:extLst>
          </p:cNvPr>
          <p:cNvSpPr/>
          <p:nvPr/>
        </p:nvSpPr>
        <p:spPr>
          <a:xfrm>
            <a:off x="2889111" y="1353234"/>
            <a:ext cx="2073223" cy="666639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200" b="1">
                <a:solidFill>
                  <a:srgbClr val="92D050"/>
                </a:solidFill>
                <a:latin typeface="Montserrat" pitchFamily="2" charset="0"/>
                <a:cs typeface="Calibri Light"/>
              </a:rPr>
              <a:t>Студенты</a:t>
            </a:r>
            <a:endParaRPr lang="en-US" sz="1200">
              <a:solidFill>
                <a:srgbClr val="92D050"/>
              </a:solidFill>
              <a:latin typeface="Montserrat" pitchFamily="2" charset="0"/>
              <a:ea typeface="Calibri"/>
              <a:cs typeface="Calibri"/>
            </a:endParaRPr>
          </a:p>
        </p:txBody>
      </p:sp>
      <p:sp>
        <p:nvSpPr>
          <p:cNvPr id="44" name="Скругленный прямоугольник 30">
            <a:extLst>
              <a:ext uri="{FF2B5EF4-FFF2-40B4-BE49-F238E27FC236}">
                <a16:creationId xmlns:a16="http://schemas.microsoft.com/office/drawing/2014/main" id="{54E4083E-7815-8423-D52F-6357E9F38657}"/>
              </a:ext>
            </a:extLst>
          </p:cNvPr>
          <p:cNvSpPr/>
          <p:nvPr/>
        </p:nvSpPr>
        <p:spPr>
          <a:xfrm>
            <a:off x="7059696" y="1346538"/>
            <a:ext cx="2054815" cy="656748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200" b="1">
                <a:solidFill>
                  <a:srgbClr val="92D050"/>
                </a:solidFill>
                <a:latin typeface="Montserrat" pitchFamily="2" charset="0"/>
                <a:cs typeface="Calibri Light"/>
              </a:rPr>
              <a:t>Стартапы</a:t>
            </a:r>
            <a:endParaRPr lang="en-US" sz="1200">
              <a:solidFill>
                <a:srgbClr val="92D050"/>
              </a:solidFill>
              <a:latin typeface="Montserrat" pitchFamily="2" charset="0"/>
              <a:ea typeface="Calibri"/>
              <a:cs typeface="Calibri"/>
            </a:endParaRPr>
          </a:p>
        </p:txBody>
      </p:sp>
      <p:sp>
        <p:nvSpPr>
          <p:cNvPr id="81" name="Скругленный прямоугольник 124">
            <a:extLst>
              <a:ext uri="{FF2B5EF4-FFF2-40B4-BE49-F238E27FC236}">
                <a16:creationId xmlns:a16="http://schemas.microsoft.com/office/drawing/2014/main" id="{7604CEB9-28A1-DEC7-3007-3898AB28A11E}"/>
              </a:ext>
            </a:extLst>
          </p:cNvPr>
          <p:cNvSpPr/>
          <p:nvPr/>
        </p:nvSpPr>
        <p:spPr>
          <a:xfrm>
            <a:off x="9628726" y="3010953"/>
            <a:ext cx="2083850" cy="666342"/>
          </a:xfrm>
          <a:prstGeom prst="rect">
            <a:avLst/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200" dirty="0">
                <a:solidFill>
                  <a:srgbClr val="FFFFFF"/>
                </a:solidFill>
                <a:latin typeface="Montserrat" pitchFamily="2" charset="0"/>
              </a:rPr>
              <a:t>Венчурная студия</a:t>
            </a:r>
            <a:endParaRPr lang="en-US" sz="3200" dirty="0">
              <a:latin typeface="Montserrat" pitchFamily="2" charset="0"/>
            </a:endParaRPr>
          </a:p>
        </p:txBody>
      </p:sp>
      <p:cxnSp>
        <p:nvCxnSpPr>
          <p:cNvPr id="82" name="Соединительная линия уступом 35">
            <a:extLst>
              <a:ext uri="{FF2B5EF4-FFF2-40B4-BE49-F238E27FC236}">
                <a16:creationId xmlns:a16="http://schemas.microsoft.com/office/drawing/2014/main" id="{BFF7E6E7-2717-6D45-154A-562C661041E0}"/>
              </a:ext>
            </a:extLst>
          </p:cNvPr>
          <p:cNvCxnSpPr>
            <a:cxnSpLocks/>
            <a:stCxn id="81" idx="1"/>
            <a:endCxn id="42" idx="3"/>
          </p:cNvCxnSpPr>
          <p:nvPr/>
        </p:nvCxnSpPr>
        <p:spPr>
          <a:xfrm rot="10800000" flipV="1">
            <a:off x="9104192" y="3344123"/>
            <a:ext cx="524534" cy="553497"/>
          </a:xfrm>
          <a:prstGeom prst="bentConnector3">
            <a:avLst/>
          </a:prstGeom>
          <a:ln w="6350"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Соединительная линия уступом 35">
            <a:extLst>
              <a:ext uri="{FF2B5EF4-FFF2-40B4-BE49-F238E27FC236}">
                <a16:creationId xmlns:a16="http://schemas.microsoft.com/office/drawing/2014/main" id="{8DAF4A50-7384-4E36-0B9E-5805AA167EEE}"/>
              </a:ext>
            </a:extLst>
          </p:cNvPr>
          <p:cNvCxnSpPr>
            <a:cxnSpLocks/>
            <a:stCxn id="81" idx="1"/>
            <a:endCxn id="45" idx="3"/>
          </p:cNvCxnSpPr>
          <p:nvPr/>
        </p:nvCxnSpPr>
        <p:spPr>
          <a:xfrm rot="10800000">
            <a:off x="9099330" y="2799398"/>
            <a:ext cx="529396" cy="544727"/>
          </a:xfrm>
          <a:prstGeom prst="bentConnector3">
            <a:avLst>
              <a:gd name="adj1" fmla="val 50000"/>
            </a:avLst>
          </a:prstGeom>
          <a:ln w="6350"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7D67A9E-8A6A-E17B-A0F1-D44B0B5F5F1B}"/>
              </a:ext>
            </a:extLst>
          </p:cNvPr>
          <p:cNvSpPr txBox="1"/>
          <p:nvPr/>
        </p:nvSpPr>
        <p:spPr>
          <a:xfrm>
            <a:off x="448469" y="381186"/>
            <a:ext cx="10358592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 defTabSz="476514">
              <a:defRPr/>
            </a:pPr>
            <a:r>
              <a:rPr lang="ru-RU" sz="2400" b="1" dirty="0">
                <a:solidFill>
                  <a:srgbClr val="92D050"/>
                </a:solidFill>
                <a:latin typeface="Montserrat"/>
                <a:ea typeface="+mn-lt"/>
                <a:cs typeface="+mn-lt"/>
              </a:rPr>
              <a:t>ПОМОГАЕМ СОЗДАВАТЬ И РАЗВИВАТЬ СТАРТАПЫ</a:t>
            </a:r>
          </a:p>
        </p:txBody>
      </p:sp>
      <p:cxnSp>
        <p:nvCxnSpPr>
          <p:cNvPr id="90" name="Прямая со стрелкой 89">
            <a:extLst>
              <a:ext uri="{FF2B5EF4-FFF2-40B4-BE49-F238E27FC236}">
                <a16:creationId xmlns:a16="http://schemas.microsoft.com/office/drawing/2014/main" id="{13CE67A1-2F74-B4AD-3052-111D9D74E44B}"/>
              </a:ext>
            </a:extLst>
          </p:cNvPr>
          <p:cNvCxnSpPr>
            <a:cxnSpLocks/>
            <a:stCxn id="11" idx="2"/>
            <a:endCxn id="30" idx="0"/>
          </p:cNvCxnSpPr>
          <p:nvPr/>
        </p:nvCxnSpPr>
        <p:spPr>
          <a:xfrm flipH="1">
            <a:off x="1514393" y="2019877"/>
            <a:ext cx="201" cy="403660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>
            <a:extLst>
              <a:ext uri="{FF2B5EF4-FFF2-40B4-BE49-F238E27FC236}">
                <a16:creationId xmlns:a16="http://schemas.microsoft.com/office/drawing/2014/main" id="{EE20F02B-9CB3-D65E-1B39-89247F64DDE8}"/>
              </a:ext>
            </a:extLst>
          </p:cNvPr>
          <p:cNvCxnSpPr>
            <a:cxnSpLocks/>
          </p:cNvCxnSpPr>
          <p:nvPr/>
        </p:nvCxnSpPr>
        <p:spPr>
          <a:xfrm flipH="1">
            <a:off x="1514393" y="3120507"/>
            <a:ext cx="201" cy="403660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CF43DC03-563F-A44F-7E35-49060619D42F}"/>
              </a:ext>
            </a:extLst>
          </p:cNvPr>
          <p:cNvCxnSpPr>
            <a:cxnSpLocks/>
          </p:cNvCxnSpPr>
          <p:nvPr/>
        </p:nvCxnSpPr>
        <p:spPr>
          <a:xfrm flipH="1">
            <a:off x="3914693" y="2019877"/>
            <a:ext cx="201" cy="403660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id="{F57737E0-1463-BFDF-E7F0-FB59C1CA543E}"/>
              </a:ext>
            </a:extLst>
          </p:cNvPr>
          <p:cNvCxnSpPr>
            <a:cxnSpLocks/>
          </p:cNvCxnSpPr>
          <p:nvPr/>
        </p:nvCxnSpPr>
        <p:spPr>
          <a:xfrm flipH="1">
            <a:off x="3914693" y="3120507"/>
            <a:ext cx="201" cy="403660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1C654690-8F66-D0B2-CAC6-E1C58638A002}"/>
              </a:ext>
            </a:extLst>
          </p:cNvPr>
          <p:cNvCxnSpPr>
            <a:cxnSpLocks/>
            <a:stCxn id="31" idx="0"/>
            <a:endCxn id="6" idx="2"/>
          </p:cNvCxnSpPr>
          <p:nvPr/>
        </p:nvCxnSpPr>
        <p:spPr>
          <a:xfrm flipH="1" flipV="1">
            <a:off x="1511815" y="4251456"/>
            <a:ext cx="3196" cy="443983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id="{51D47E90-90FC-E70A-42C2-F52DF64AC109}"/>
              </a:ext>
            </a:extLst>
          </p:cNvPr>
          <p:cNvCxnSpPr>
            <a:cxnSpLocks/>
          </p:cNvCxnSpPr>
          <p:nvPr/>
        </p:nvCxnSpPr>
        <p:spPr>
          <a:xfrm flipH="1" flipV="1">
            <a:off x="3908837" y="4251456"/>
            <a:ext cx="3196" cy="443983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id="{85E47B6A-467E-74C6-805E-05CADAF64B82}"/>
              </a:ext>
            </a:extLst>
          </p:cNvPr>
          <p:cNvCxnSpPr>
            <a:cxnSpLocks/>
          </p:cNvCxnSpPr>
          <p:nvPr/>
        </p:nvCxnSpPr>
        <p:spPr>
          <a:xfrm flipH="1" flipV="1">
            <a:off x="3908837" y="5393232"/>
            <a:ext cx="3196" cy="443983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id="{1070FC9D-F412-CCAD-B94E-27B42DDD4765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2544205" y="3896713"/>
            <a:ext cx="346610" cy="5847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 стрелкой 109">
            <a:extLst>
              <a:ext uri="{FF2B5EF4-FFF2-40B4-BE49-F238E27FC236}">
                <a16:creationId xmlns:a16="http://schemas.microsoft.com/office/drawing/2014/main" id="{A0892D60-0E1C-0508-8636-B5A0586277E4}"/>
              </a:ext>
            </a:extLst>
          </p:cNvPr>
          <p:cNvCxnSpPr>
            <a:cxnSpLocks/>
          </p:cNvCxnSpPr>
          <p:nvPr/>
        </p:nvCxnSpPr>
        <p:spPr>
          <a:xfrm flipH="1">
            <a:off x="8110282" y="2019877"/>
            <a:ext cx="201" cy="403660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15111AD8-FEF2-3C10-DA45-475C410F9557}"/>
              </a:ext>
            </a:extLst>
          </p:cNvPr>
          <p:cNvCxnSpPr>
            <a:cxnSpLocks/>
          </p:cNvCxnSpPr>
          <p:nvPr/>
        </p:nvCxnSpPr>
        <p:spPr>
          <a:xfrm flipH="1">
            <a:off x="8110282" y="3120507"/>
            <a:ext cx="201" cy="403660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>
            <a:extLst>
              <a:ext uri="{FF2B5EF4-FFF2-40B4-BE49-F238E27FC236}">
                <a16:creationId xmlns:a16="http://schemas.microsoft.com/office/drawing/2014/main" id="{58E9B3CA-0ED6-7988-DB98-35656A2B938F}"/>
              </a:ext>
            </a:extLst>
          </p:cNvPr>
          <p:cNvCxnSpPr>
            <a:cxnSpLocks/>
          </p:cNvCxnSpPr>
          <p:nvPr/>
        </p:nvCxnSpPr>
        <p:spPr>
          <a:xfrm flipH="1" flipV="1">
            <a:off x="8104426" y="4251456"/>
            <a:ext cx="3196" cy="443983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579F1FC0-172D-C476-EC8D-D0D0DD0C826B}"/>
              </a:ext>
            </a:extLst>
          </p:cNvPr>
          <p:cNvCxnSpPr>
            <a:cxnSpLocks/>
          </p:cNvCxnSpPr>
          <p:nvPr/>
        </p:nvCxnSpPr>
        <p:spPr>
          <a:xfrm flipH="1" flipV="1">
            <a:off x="8104426" y="5393232"/>
            <a:ext cx="3196" cy="443983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 стрелкой 117">
            <a:extLst>
              <a:ext uri="{FF2B5EF4-FFF2-40B4-BE49-F238E27FC236}">
                <a16:creationId xmlns:a16="http://schemas.microsoft.com/office/drawing/2014/main" id="{93265A70-6AF4-7B4B-475F-0DD0EFD22E9D}"/>
              </a:ext>
            </a:extLst>
          </p:cNvPr>
          <p:cNvCxnSpPr>
            <a:cxnSpLocks/>
            <a:stCxn id="61" idx="3"/>
            <a:endCxn id="47" idx="1"/>
          </p:cNvCxnSpPr>
          <p:nvPr/>
        </p:nvCxnSpPr>
        <p:spPr>
          <a:xfrm flipV="1">
            <a:off x="9114179" y="5039252"/>
            <a:ext cx="515805" cy="5026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>
            <a:extLst>
              <a:ext uri="{FF2B5EF4-FFF2-40B4-BE49-F238E27FC236}">
                <a16:creationId xmlns:a16="http://schemas.microsoft.com/office/drawing/2014/main" id="{075395EE-25A6-2381-7C7F-69C47E9E2928}"/>
              </a:ext>
            </a:extLst>
          </p:cNvPr>
          <p:cNvCxnSpPr>
            <a:cxnSpLocks/>
            <a:stCxn id="81" idx="2"/>
            <a:endCxn id="47" idx="0"/>
          </p:cNvCxnSpPr>
          <p:nvPr/>
        </p:nvCxnSpPr>
        <p:spPr>
          <a:xfrm flipH="1">
            <a:off x="10666596" y="3677295"/>
            <a:ext cx="4055" cy="1028637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 стрелкой 123">
            <a:extLst>
              <a:ext uri="{FF2B5EF4-FFF2-40B4-BE49-F238E27FC236}">
                <a16:creationId xmlns:a16="http://schemas.microsoft.com/office/drawing/2014/main" id="{6876FA4C-31FE-09B3-410C-8A118D32299B}"/>
              </a:ext>
            </a:extLst>
          </p:cNvPr>
          <p:cNvCxnSpPr>
            <a:cxnSpLocks/>
            <a:stCxn id="9" idx="3"/>
            <a:endCxn id="42" idx="1"/>
          </p:cNvCxnSpPr>
          <p:nvPr/>
        </p:nvCxnSpPr>
        <p:spPr>
          <a:xfrm>
            <a:off x="4962394" y="3896713"/>
            <a:ext cx="2057948" cy="908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Соединительная линия уступом 35">
            <a:extLst>
              <a:ext uri="{FF2B5EF4-FFF2-40B4-BE49-F238E27FC236}">
                <a16:creationId xmlns:a16="http://schemas.microsoft.com/office/drawing/2014/main" id="{54F5F713-7A19-DC21-FCAC-C54952A4046E}"/>
              </a:ext>
            </a:extLst>
          </p:cNvPr>
          <p:cNvCxnSpPr>
            <a:cxnSpLocks/>
            <a:endCxn id="9" idx="3"/>
          </p:cNvCxnSpPr>
          <p:nvPr/>
        </p:nvCxnSpPr>
        <p:spPr>
          <a:xfrm rot="10800000">
            <a:off x="4962394" y="3896713"/>
            <a:ext cx="2034688" cy="966688"/>
          </a:xfrm>
          <a:prstGeom prst="bentConnector3">
            <a:avLst/>
          </a:prstGeom>
          <a:ln w="6350"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 стрелкой 132">
            <a:extLst>
              <a:ext uri="{FF2B5EF4-FFF2-40B4-BE49-F238E27FC236}">
                <a16:creationId xmlns:a16="http://schemas.microsoft.com/office/drawing/2014/main" id="{434D5210-446E-3A5D-D1EE-F026C3847DA5}"/>
              </a:ext>
            </a:extLst>
          </p:cNvPr>
          <p:cNvCxnSpPr>
            <a:cxnSpLocks/>
          </p:cNvCxnSpPr>
          <p:nvPr/>
        </p:nvCxnSpPr>
        <p:spPr>
          <a:xfrm>
            <a:off x="4962394" y="5068564"/>
            <a:ext cx="2057948" cy="908"/>
          </a:xfrm>
          <a:prstGeom prst="straightConnector1">
            <a:avLst/>
          </a:prstGeom>
          <a:ln w="6350"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954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32B9B-2F0D-A34C-E59D-D8B32C23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ED4D54-78D3-66D1-1B90-7BE39E9D9019}"/>
              </a:ext>
            </a:extLst>
          </p:cNvPr>
          <p:cNvSpPr txBox="1"/>
          <p:nvPr/>
        </p:nvSpPr>
        <p:spPr>
          <a:xfrm>
            <a:off x="20456374" y="864041"/>
            <a:ext cx="3389964" cy="584773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solidFill>
                  <a:schemeClr val="bg1"/>
                </a:solidFill>
                <a:latin typeface="Montserrat" pitchFamily="2" charset="0"/>
                <a:cs typeface="Calibri Light" panose="020F0302020204030204" pitchFamily="34" charset="0"/>
              </a:rPr>
              <a:t>Конкурс для молодых ученых в области агротехнологий</a:t>
            </a:r>
            <a:endParaRPr lang="en-US" sz="3524">
              <a:latin typeface="Montserrat" pitchFamily="2" charset="0"/>
            </a:endParaRPr>
          </a:p>
        </p:txBody>
      </p:sp>
      <p:pic>
        <p:nvPicPr>
          <p:cNvPr id="7" name="Рисунок 6" descr="Ученый мужской контур">
            <a:extLst>
              <a:ext uri="{FF2B5EF4-FFF2-40B4-BE49-F238E27FC236}">
                <a16:creationId xmlns:a16="http://schemas.microsoft.com/office/drawing/2014/main" id="{9FCF7FAE-F584-BB84-8145-C72B3638F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83601" y="247609"/>
            <a:ext cx="696133" cy="696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E5620-22BA-2150-C75A-8D4DC9022EFA}"/>
              </a:ext>
            </a:extLst>
          </p:cNvPr>
          <p:cNvSpPr txBox="1"/>
          <p:nvPr/>
        </p:nvSpPr>
        <p:spPr>
          <a:xfrm>
            <a:off x="16554152" y="1434365"/>
            <a:ext cx="3389963" cy="1902790"/>
          </a:xfrm>
          <a:prstGeom prst="rect">
            <a:avLst/>
          </a:prstGeom>
          <a:noFill/>
        </p:spPr>
        <p:txBody>
          <a:bodyPr wrap="square" lIns="83019" tIns="41510" rIns="83019" bIns="41510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80" dirty="0">
              <a:solidFill>
                <a:srgbClr val="6BA844"/>
              </a:solidFill>
              <a:latin typeface="Montserrat" pitchFamily="2" charset="0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Акселерация под руководством менторов </a:t>
            </a:r>
          </a:p>
          <a:p>
            <a:pPr marL="228301" indent="-228301">
              <a:buFont typeface="Wingdings" panose="05000000000000000000" pitchFamily="2" charset="2"/>
              <a:buChar char="§"/>
            </a:pPr>
            <a:endParaRPr lang="ru-RU" sz="1180" dirty="0">
              <a:solidFill>
                <a:schemeClr val="bg1"/>
              </a:solidFill>
              <a:latin typeface="Montserrat" pitchFamily="2" charset="0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Лекции по актуальным темам бизнеса и стартап-индустрии </a:t>
            </a:r>
          </a:p>
          <a:p>
            <a:pPr marL="228301" indent="-228301">
              <a:buFont typeface="Wingdings" panose="05000000000000000000" pitchFamily="2" charset="2"/>
              <a:buChar char="§"/>
            </a:pPr>
            <a:endParaRPr lang="ru-RU" sz="1180" dirty="0">
              <a:solidFill>
                <a:schemeClr val="bg1"/>
              </a:solidFill>
              <a:latin typeface="Montserrat" pitchFamily="2" charset="0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Агротех, IT-решения для экосистемы РСХБ и стартапы, развивающие с/х</a:t>
            </a:r>
          </a:p>
          <a:p>
            <a:endParaRPr lang="ru-RU"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CD878-BC93-534D-4D8D-E4B83ED4EE3C}"/>
              </a:ext>
            </a:extLst>
          </p:cNvPr>
          <p:cNvSpPr txBox="1"/>
          <p:nvPr/>
        </p:nvSpPr>
        <p:spPr>
          <a:xfrm>
            <a:off x="20522689" y="1433616"/>
            <a:ext cx="3536540" cy="1902790"/>
          </a:xfrm>
          <a:prstGeom prst="rect">
            <a:avLst/>
          </a:prstGeom>
          <a:noFill/>
        </p:spPr>
        <p:txBody>
          <a:bodyPr wrap="square" lIns="83019" tIns="41510" rIns="83019" bIns="41510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150" dirty="0">
                <a:solidFill>
                  <a:schemeClr val="bg1"/>
                </a:solidFill>
                <a:latin typeface="Montserrat" pitchFamily="2" charset="0"/>
              </a:rPr>
              <a:t>Прикладные и фундаментальные разработки, развивающие АПК: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Генетика и селекция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Цифровые решения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Биотехнологии</a:t>
            </a:r>
          </a:p>
          <a:p>
            <a:endParaRPr lang="ru-RU" sz="1180" dirty="0">
              <a:solidFill>
                <a:schemeClr val="bg1"/>
              </a:solidFill>
              <a:latin typeface="Montserrat" pitchFamily="2" charset="0"/>
            </a:endParaRP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" pitchFamily="2" charset="0"/>
              </a:rPr>
              <a:t>Привлечение инвестиций, денежные призы и информационная поддержка</a:t>
            </a:r>
          </a:p>
          <a:p>
            <a:endParaRPr lang="ru-RU" sz="1180" dirty="0">
              <a:solidFill>
                <a:srgbClr val="9BDB53"/>
              </a:solidFill>
              <a:latin typeface="Montserra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D67A9E-8A6A-E17B-A0F1-D44B0B5F5F1B}"/>
              </a:ext>
            </a:extLst>
          </p:cNvPr>
          <p:cNvSpPr txBox="1"/>
          <p:nvPr/>
        </p:nvSpPr>
        <p:spPr>
          <a:xfrm>
            <a:off x="422639" y="381186"/>
            <a:ext cx="10268185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 defTabSz="476514">
              <a:defRPr/>
            </a:pPr>
            <a:r>
              <a:rPr lang="ru-RU" sz="2400" b="1" dirty="0">
                <a:solidFill>
                  <a:srgbClr val="92D050"/>
                </a:solidFill>
                <a:latin typeface="Montserrat"/>
                <a:ea typeface="+mn-lt"/>
                <a:cs typeface="+mn-lt"/>
              </a:rPr>
              <a:t>ПОМОГАЕМ СОЗДАВАТЬ ЦИФРОВЫЕ ПРОДУКТЫ</a:t>
            </a:r>
          </a:p>
        </p:txBody>
      </p:sp>
    </p:spTree>
    <p:extLst>
      <p:ext uri="{BB962C8B-B14F-4D97-AF65-F5344CB8AC3E}">
        <p14:creationId xmlns:p14="http://schemas.microsoft.com/office/powerpoint/2010/main" val="418436112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00034-4346-1645-95A5-A070610AA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72B9A9A-B832-C19A-24FD-EAB75DFD897E}"/>
              </a:ext>
            </a:extLst>
          </p:cNvPr>
          <p:cNvSpPr/>
          <p:nvPr/>
        </p:nvSpPr>
        <p:spPr>
          <a:xfrm>
            <a:off x="498272" y="2831116"/>
            <a:ext cx="3627528" cy="3344398"/>
          </a:xfrm>
          <a:prstGeom prst="roundRect">
            <a:avLst>
              <a:gd name="adj" fmla="val 10497"/>
            </a:avLst>
          </a:prstGeom>
          <a:solidFill>
            <a:srgbClr val="04143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rtlCol="0" anchor="t"/>
          <a:lstStyle/>
          <a:p>
            <a:endParaRPr lang="ru-RU" sz="11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80F99D9C-88A4-2491-0506-3F427AB0F3CA}"/>
              </a:ext>
            </a:extLst>
          </p:cNvPr>
          <p:cNvSpPr/>
          <p:nvPr/>
        </p:nvSpPr>
        <p:spPr>
          <a:xfrm>
            <a:off x="4316440" y="2831116"/>
            <a:ext cx="3627528" cy="3344398"/>
          </a:xfrm>
          <a:prstGeom prst="roundRect">
            <a:avLst>
              <a:gd name="adj" fmla="val 10497"/>
            </a:avLst>
          </a:prstGeom>
          <a:solidFill>
            <a:srgbClr val="04143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rtlCol="0" anchor="t"/>
          <a:lstStyle/>
          <a:p>
            <a:endParaRPr lang="ru-RU" sz="11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3B5353E5-4641-6B98-2B1E-63E13D4B5EEF}"/>
              </a:ext>
            </a:extLst>
          </p:cNvPr>
          <p:cNvSpPr/>
          <p:nvPr/>
        </p:nvSpPr>
        <p:spPr>
          <a:xfrm>
            <a:off x="8134608" y="2831116"/>
            <a:ext cx="3627528" cy="3344398"/>
          </a:xfrm>
          <a:prstGeom prst="roundRect">
            <a:avLst>
              <a:gd name="adj" fmla="val 10497"/>
            </a:avLst>
          </a:prstGeom>
          <a:solidFill>
            <a:srgbClr val="04143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rtlCol="0" anchor="t"/>
          <a:lstStyle/>
          <a:p>
            <a:endParaRPr lang="ru-RU" sz="11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6E165A-1DB9-2E65-6FFA-C45B543374F1}"/>
              </a:ext>
            </a:extLst>
          </p:cNvPr>
          <p:cNvSpPr txBox="1"/>
          <p:nvPr/>
        </p:nvSpPr>
        <p:spPr>
          <a:xfrm>
            <a:off x="16448318" y="893804"/>
            <a:ext cx="3389964" cy="338552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  <a:t>Акселератор для студентов</a:t>
            </a:r>
            <a:endParaRPr lang="en-US" sz="3524" dirty="0"/>
          </a:p>
        </p:txBody>
      </p:sp>
      <p:pic>
        <p:nvPicPr>
          <p:cNvPr id="55" name="Рисунок 17" descr="Квадратная академическая шапочка контур">
            <a:extLst>
              <a:ext uri="{FF2B5EF4-FFF2-40B4-BE49-F238E27FC236}">
                <a16:creationId xmlns:a16="http://schemas.microsoft.com/office/drawing/2014/main" id="{1E8FF574-9C6F-0710-026A-E4A27C885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92284" y="188792"/>
            <a:ext cx="696133" cy="696133"/>
          </a:xfrm>
          <a:prstGeom prst="rect">
            <a:avLst/>
          </a:prstGeom>
        </p:spPr>
      </p:pic>
      <p:pic>
        <p:nvPicPr>
          <p:cNvPr id="59" name="Рисунок 25" descr="Школьник контур">
            <a:extLst>
              <a:ext uri="{FF2B5EF4-FFF2-40B4-BE49-F238E27FC236}">
                <a16:creationId xmlns:a16="http://schemas.microsoft.com/office/drawing/2014/main" id="{368B8234-C18F-593A-7524-AB1447BD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07700" y="198695"/>
            <a:ext cx="696133" cy="696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5A4A39-24C2-6924-B15A-61F76FC49CAF}"/>
              </a:ext>
            </a:extLst>
          </p:cNvPr>
          <p:cNvSpPr txBox="1"/>
          <p:nvPr/>
        </p:nvSpPr>
        <p:spPr>
          <a:xfrm>
            <a:off x="20456374" y="864041"/>
            <a:ext cx="3389964" cy="584773"/>
          </a:xfrm>
          <a:prstGeom prst="rect">
            <a:avLst/>
          </a:prstGeom>
          <a:noFill/>
        </p:spPr>
        <p:txBody>
          <a:bodyPr wrap="square" lIns="91436" tIns="45719" rIns="91436" bIns="45719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solidFill>
                  <a:schemeClr val="bg1"/>
                </a:solidFill>
                <a:latin typeface="Montserrat Light"/>
                <a:cs typeface="Calibri Light" panose="020F0302020204030204" pitchFamily="34" charset="0"/>
              </a:rPr>
              <a:t>Конкурс для молодых ученых в области агротехнологий</a:t>
            </a:r>
            <a:endParaRPr lang="en-US" sz="3524"/>
          </a:p>
        </p:txBody>
      </p:sp>
      <p:pic>
        <p:nvPicPr>
          <p:cNvPr id="7" name="Рисунок 6" descr="Ученый мужской контур">
            <a:extLst>
              <a:ext uri="{FF2B5EF4-FFF2-40B4-BE49-F238E27FC236}">
                <a16:creationId xmlns:a16="http://schemas.microsoft.com/office/drawing/2014/main" id="{6F850E56-4BA2-8602-95F0-4E5CDCE77F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883601" y="247609"/>
            <a:ext cx="696133" cy="696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8347B1-395A-814B-FFCF-D5B0F4090E94}"/>
              </a:ext>
            </a:extLst>
          </p:cNvPr>
          <p:cNvSpPr txBox="1"/>
          <p:nvPr/>
        </p:nvSpPr>
        <p:spPr>
          <a:xfrm>
            <a:off x="16554152" y="1434365"/>
            <a:ext cx="3389963" cy="1902790"/>
          </a:xfrm>
          <a:prstGeom prst="rect">
            <a:avLst/>
          </a:prstGeom>
          <a:noFill/>
        </p:spPr>
        <p:txBody>
          <a:bodyPr wrap="square" lIns="83019" tIns="41510" rIns="83019" bIns="41510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80" dirty="0">
              <a:solidFill>
                <a:srgbClr val="6BA844"/>
              </a:solidFill>
              <a:latin typeface="Montserrat Light" panose="00000400000000000000" pitchFamily="2" charset="-52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Акселерация под руководством менторов </a:t>
            </a:r>
          </a:p>
          <a:p>
            <a:pPr marL="228301" indent="-228301">
              <a:buFont typeface="Wingdings" panose="05000000000000000000" pitchFamily="2" charset="2"/>
              <a:buChar char="§"/>
            </a:pPr>
            <a:endParaRPr lang="ru-RU" sz="1180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Лекции по актуальным темам бизнеса и стартап-индустрии </a:t>
            </a:r>
          </a:p>
          <a:p>
            <a:pPr marL="228301" indent="-228301">
              <a:buFont typeface="Wingdings" panose="05000000000000000000" pitchFamily="2" charset="2"/>
              <a:buChar char="§"/>
            </a:pPr>
            <a:endParaRPr lang="ru-RU" sz="1180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pPr marL="228301" indent="-228301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Агротех, IT-решения для экосистемы РСХБ и стартапы, развивающие с/х</a:t>
            </a:r>
          </a:p>
          <a:p>
            <a:endParaRPr lang="ru-RU" sz="12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2ABC16-79F6-454D-C799-E02B3B396AE9}"/>
              </a:ext>
            </a:extLst>
          </p:cNvPr>
          <p:cNvSpPr txBox="1"/>
          <p:nvPr/>
        </p:nvSpPr>
        <p:spPr>
          <a:xfrm>
            <a:off x="20522689" y="1433616"/>
            <a:ext cx="3536540" cy="1902790"/>
          </a:xfrm>
          <a:prstGeom prst="rect">
            <a:avLst/>
          </a:prstGeom>
          <a:noFill/>
        </p:spPr>
        <p:txBody>
          <a:bodyPr wrap="square" lIns="83019" tIns="41510" rIns="83019" bIns="41510" anchor="t">
            <a:spAutoFit/>
          </a:bodyPr>
          <a:lstStyle>
            <a:defPPr>
              <a:defRPr lang="ru-RU"/>
            </a:defPPr>
            <a:lvl1pPr marL="0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1398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279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4195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593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6991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28389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9787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71186" algn="l" defTabSz="1342796" rtl="0" eaLnBrk="1" latinLnBrk="0" hangingPunct="1">
              <a:defRPr sz="26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r>
              <a:rPr lang="ru-RU" sz="1150" dirty="0">
                <a:solidFill>
                  <a:schemeClr val="bg1"/>
                </a:solidFill>
                <a:latin typeface="Montserrat Light"/>
              </a:rPr>
              <a:t>Прикладные и фундаментальные разработки, развивающие АПК:</a:t>
            </a:r>
            <a:endParaRPr lang="ru-RU" sz="1150" dirty="0">
              <a:solidFill>
                <a:schemeClr val="bg1"/>
              </a:solidFill>
              <a:latin typeface="Montserrat Light" panose="00000400000000000000" pitchFamily="2" charset="-52"/>
            </a:endParaRP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Генетика и селекция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Цифровые решения</a:t>
            </a: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Биотехнологии</a:t>
            </a:r>
          </a:p>
          <a:p>
            <a:endParaRPr lang="ru-RU" sz="1180" dirty="0">
              <a:solidFill>
                <a:schemeClr val="bg1"/>
              </a:solidFill>
              <a:latin typeface="Montserrat Light"/>
            </a:endParaRPr>
          </a:p>
          <a:p>
            <a:pPr marL="227965" indent="-227965">
              <a:buFont typeface="Wingdings" panose="05000000000000000000" pitchFamily="2" charset="2"/>
              <a:buChar char="§"/>
            </a:pPr>
            <a:r>
              <a:rPr lang="ru-RU" sz="1180" dirty="0">
                <a:solidFill>
                  <a:schemeClr val="bg1"/>
                </a:solidFill>
                <a:latin typeface="Montserrat Light"/>
              </a:rPr>
              <a:t>Привлечение инвестиций, денежные призы и информационная поддержка</a:t>
            </a:r>
          </a:p>
          <a:p>
            <a:endParaRPr lang="ru-RU" sz="1180" dirty="0">
              <a:solidFill>
                <a:srgbClr val="9BDB53"/>
              </a:solidFill>
              <a:latin typeface="Montserrat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62787D-96AE-4BAB-C6AD-9BE1412FFE44}"/>
              </a:ext>
            </a:extLst>
          </p:cNvPr>
          <p:cNvSpPr txBox="1"/>
          <p:nvPr/>
        </p:nvSpPr>
        <p:spPr>
          <a:xfrm>
            <a:off x="422639" y="381186"/>
            <a:ext cx="10268185" cy="428555"/>
          </a:xfrm>
          <a:prstGeom prst="rect">
            <a:avLst/>
          </a:prstGeom>
          <a:noFill/>
        </p:spPr>
        <p:txBody>
          <a:bodyPr wrap="square" lIns="58650" tIns="29325" rIns="58650" bIns="29325" anchor="t">
            <a:spAutoFit/>
          </a:bodyPr>
          <a:lstStyle/>
          <a:p>
            <a:pPr defTabSz="476514">
              <a:defRPr/>
            </a:pPr>
            <a:r>
              <a:rPr lang="ru-RU" sz="2400" b="1" dirty="0">
                <a:solidFill>
                  <a:srgbClr val="92D050"/>
                </a:solidFill>
                <a:latin typeface="Montserrat"/>
                <a:ea typeface="+mn-lt"/>
                <a:cs typeface="+mn-lt"/>
              </a:rPr>
              <a:t>АКСЕЛЕРИРУЕМ И ПИЛОТИРУЕМ СТАРТАПЫ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DE869-CB2B-C05B-E41F-29BDD88C1EE5}"/>
              </a:ext>
            </a:extLst>
          </p:cNvPr>
          <p:cNvSpPr txBox="1"/>
          <p:nvPr/>
        </p:nvSpPr>
        <p:spPr>
          <a:xfrm>
            <a:off x="661819" y="2767760"/>
            <a:ext cx="373975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>
              <a:defRPr sz="1600" b="0">
                <a:latin typeface="+mj-lt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Акселератор </a:t>
            </a:r>
            <a:br>
              <a:rPr lang="ru-RU" dirty="0">
                <a:solidFill>
                  <a:schemeClr val="bg1"/>
                </a:solidFill>
                <a:latin typeface="Montserrat" pitchFamily="2" charset="0"/>
                <a:cs typeface="Calibri Light"/>
              </a:rPr>
            </a:br>
            <a:r>
              <a:rPr lang="ru-RU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для школьников </a:t>
            </a:r>
            <a:br>
              <a:rPr lang="ru-RU" dirty="0">
                <a:solidFill>
                  <a:schemeClr val="bg1"/>
                </a:solidFill>
                <a:latin typeface="Montserrat" pitchFamily="2" charset="0"/>
                <a:cs typeface="Calibri Light"/>
              </a:rPr>
            </a:br>
            <a:r>
              <a:rPr lang="ru-RU" dirty="0">
                <a:solidFill>
                  <a:schemeClr val="bg1"/>
                </a:solidFill>
                <a:latin typeface="Montserrat" pitchFamily="2" charset="0"/>
                <a:cs typeface="Calibri Light"/>
              </a:rPr>
              <a:t>«Стартап за партой»</a:t>
            </a:r>
            <a:endParaRPr lang="en-US" sz="2133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5AF6CB-32AF-CC5D-BF4B-72A7038FB6BB}"/>
              </a:ext>
            </a:extLst>
          </p:cNvPr>
          <p:cNvSpPr txBox="1"/>
          <p:nvPr/>
        </p:nvSpPr>
        <p:spPr>
          <a:xfrm>
            <a:off x="4634695" y="2765712"/>
            <a:ext cx="302434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>
              <a:defRPr sz="1600" b="0">
                <a:latin typeface="+mj-lt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Montserrat" pitchFamily="2" charset="0"/>
                <a:cs typeface="Calibri Light" panose="020F0302020204030204" pitchFamily="34" charset="0"/>
              </a:rPr>
              <a:t>Акселератор для студентов</a:t>
            </a:r>
            <a:endParaRPr lang="en-US" sz="2133" dirty="0">
              <a:latin typeface="Montserra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6359BA-57D9-BE72-3892-B9DEAD8EF828}"/>
              </a:ext>
            </a:extLst>
          </p:cNvPr>
          <p:cNvSpPr txBox="1"/>
          <p:nvPr/>
        </p:nvSpPr>
        <p:spPr>
          <a:xfrm>
            <a:off x="8239934" y="2765712"/>
            <a:ext cx="302434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>
              <a:defRPr sz="1600" b="0">
                <a:latin typeface="+mj-lt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Montserrat" pitchFamily="2" charset="0"/>
                <a:cs typeface="Calibri Light" panose="020F0302020204030204" pitchFamily="34" charset="0"/>
              </a:rPr>
              <a:t>Акселератор для стартапов</a:t>
            </a:r>
            <a:endParaRPr lang="en-US" sz="2133" dirty="0">
              <a:latin typeface="Montserra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1FC6B7-122D-0F00-CE87-0F243957D396}"/>
              </a:ext>
            </a:extLst>
          </p:cNvPr>
          <p:cNvSpPr txBox="1"/>
          <p:nvPr/>
        </p:nvSpPr>
        <p:spPr>
          <a:xfrm>
            <a:off x="8305668" y="3534164"/>
            <a:ext cx="3390097" cy="24006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ru-RU"/>
            </a:defPPr>
            <a:lvl1pPr>
              <a:defRPr sz="1600" b="0">
                <a:latin typeface="+mj-lt"/>
              </a:defRPr>
            </a:lvl1pPr>
          </a:lstStyle>
          <a:p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Проведен </a:t>
            </a:r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4 раза</a:t>
            </a:r>
          </a:p>
          <a:p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Участники:</a:t>
            </a:r>
          </a:p>
          <a:p>
            <a:pPr marL="144658" indent="-144658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опытные стартап-команды</a:t>
            </a:r>
          </a:p>
          <a:p>
            <a:pPr marL="144658" indent="-144658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юр. лицо/ИП</a:t>
            </a:r>
          </a:p>
          <a:p>
            <a:pPr marL="144658" indent="-144658">
              <a:buFont typeface="Wingdings" panose="05000000000000000000" pitchFamily="2" charset="2"/>
              <a:buChar char="§"/>
            </a:pPr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pPr marL="144658" indent="-144658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призовой фонд до </a:t>
            </a:r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5 млн </a:t>
            </a:r>
          </a:p>
          <a:p>
            <a:pPr marL="144658" indent="-144658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ведущие эксперты рынка</a:t>
            </a:r>
          </a:p>
          <a:p>
            <a:pPr marL="144658" indent="-144658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крупные заказчики</a:t>
            </a:r>
          </a:p>
          <a:p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147 заявок 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в последний набор, из них </a:t>
            </a:r>
          </a:p>
          <a:p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16 команд 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вышли в финал</a:t>
            </a:r>
          </a:p>
          <a:p>
            <a:endParaRPr lang="ru-RU" sz="1000" dirty="0">
              <a:solidFill>
                <a:srgbClr val="92D050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rgbClr val="92D050"/>
                </a:solidFill>
                <a:latin typeface="Montserrat" pitchFamily="2" charset="0"/>
              </a:rPr>
              <a:t>10 проектов 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по итогу акселератора пилотируются с Банком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963D91-24EF-E5BA-2BA9-478F3DBA952D}"/>
              </a:ext>
            </a:extLst>
          </p:cNvPr>
          <p:cNvSpPr txBox="1"/>
          <p:nvPr/>
        </p:nvSpPr>
        <p:spPr>
          <a:xfrm>
            <a:off x="4634695" y="3534163"/>
            <a:ext cx="325746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Проведен </a:t>
            </a:r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2 раза</a:t>
            </a:r>
          </a:p>
          <a:p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pPr marL="228594" indent="-228594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обучение под руководством менторов </a:t>
            </a:r>
          </a:p>
          <a:p>
            <a:pPr marL="228594" indent="-228594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лекции по актуальным темам бизнеса и стартап-индустрии </a:t>
            </a:r>
          </a:p>
          <a:p>
            <a:pPr marL="228594" indent="-228594">
              <a:buFont typeface="Wingdings" panose="05000000000000000000" pitchFamily="2" charset="2"/>
              <a:buChar char="§"/>
            </a:pPr>
            <a:r>
              <a:rPr lang="ru-RU" sz="1000" dirty="0" err="1">
                <a:solidFill>
                  <a:schemeClr val="bg1"/>
                </a:solidFill>
                <a:latin typeface="Montserrat" pitchFamily="2" charset="0"/>
              </a:rPr>
              <a:t>агротех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, IT-решения для экосистемы РСХБ и стартапы, развивающие с/х</a:t>
            </a:r>
          </a:p>
          <a:p>
            <a:pPr marL="228594" indent="-228594">
              <a:buFont typeface="Wingdings" panose="05000000000000000000" pitchFamily="2" charset="2"/>
              <a:buChar char="§"/>
            </a:pPr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Более 280 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заявок в последний набор, из них </a:t>
            </a:r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12 команд 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вышли в финал</a:t>
            </a:r>
          </a:p>
          <a:p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30 городов 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России и мира (Гонконг)</a:t>
            </a:r>
          </a:p>
          <a:p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2 проекта 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выбраны Банком для пилотирования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18A855-FAAF-907E-07FC-A9DAA65D666A}"/>
              </a:ext>
            </a:extLst>
          </p:cNvPr>
          <p:cNvSpPr txBox="1"/>
          <p:nvPr/>
        </p:nvSpPr>
        <p:spPr>
          <a:xfrm>
            <a:off x="661819" y="3559767"/>
            <a:ext cx="35361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Запущен </a:t>
            </a:r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впервые</a:t>
            </a:r>
          </a:p>
          <a:p>
            <a:endParaRPr lang="ru-RU" sz="1000" dirty="0">
              <a:solidFill>
                <a:srgbClr val="92D050"/>
              </a:solidFill>
              <a:latin typeface="Montserrat" pitchFamily="2" charset="0"/>
            </a:endParaRPr>
          </a:p>
          <a:p>
            <a:pPr marL="228594" indent="-228594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месяц акселерации под руководством менторов</a:t>
            </a:r>
          </a:p>
          <a:p>
            <a:pPr marL="228594" indent="-228594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питч-сессия перед инвесторами, экспертным сообществом и федеральными партнерами</a:t>
            </a:r>
          </a:p>
          <a:p>
            <a:pPr marL="228594" indent="-228594"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стипендии при поступлении в аграрный вуз</a:t>
            </a:r>
          </a:p>
          <a:p>
            <a:endParaRPr lang="ru-RU" sz="1000" dirty="0">
              <a:solidFill>
                <a:srgbClr val="6BA844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260 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школьников приняли участие в проекте</a:t>
            </a:r>
          </a:p>
          <a:p>
            <a:endParaRPr lang="ru-RU" sz="1000" dirty="0">
              <a:solidFill>
                <a:srgbClr val="92D050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56</a:t>
            </a:r>
            <a:r>
              <a:rPr lang="ru-RU" sz="1000" dirty="0">
                <a:solidFill>
                  <a:srgbClr val="92D050"/>
                </a:solidFill>
                <a:latin typeface="Montserrat" pitchFamily="2" charset="0"/>
              </a:rPr>
              <a:t> 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населенных пунктов России</a:t>
            </a:r>
          </a:p>
          <a:p>
            <a:endParaRPr lang="ru-RU" sz="1000" dirty="0">
              <a:solidFill>
                <a:schemeClr val="bg1"/>
              </a:solidFill>
              <a:latin typeface="Montserrat" pitchFamily="2" charset="0"/>
            </a:endParaRPr>
          </a:p>
          <a:p>
            <a:r>
              <a:rPr lang="ru-RU" sz="1000" dirty="0">
                <a:solidFill>
                  <a:srgbClr val="6BA844"/>
                </a:solidFill>
                <a:latin typeface="Montserrat" pitchFamily="2" charset="0"/>
              </a:rPr>
              <a:t>15 команд 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вышли в финал по двум направлениям: 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0"/>
              </a:rPr>
              <a:t>агротех</a:t>
            </a:r>
            <a:r>
              <a:rPr lang="ru-RU" sz="1000" dirty="0">
                <a:solidFill>
                  <a:schemeClr val="bg1"/>
                </a:solidFill>
                <a:latin typeface="Montserrat" pitchFamily="2" charset="0"/>
              </a:rPr>
              <a:t> и </a:t>
            </a:r>
            <a:r>
              <a:rPr lang="ru-RU" sz="1000" dirty="0" err="1">
                <a:solidFill>
                  <a:schemeClr val="bg1"/>
                </a:solidFill>
                <a:latin typeface="Montserrat" pitchFamily="2" charset="0"/>
              </a:rPr>
              <a:t>финтех</a:t>
            </a:r>
            <a:endParaRPr lang="ru-RU" sz="1000" dirty="0">
              <a:solidFill>
                <a:srgbClr val="92D050"/>
              </a:solidFill>
              <a:latin typeface="Montserrat" pitchFamily="2" charset="0"/>
            </a:endParaRPr>
          </a:p>
        </p:txBody>
      </p:sp>
      <p:sp>
        <p:nvSpPr>
          <p:cNvPr id="6" name="Прямоугольник 257">
            <a:extLst>
              <a:ext uri="{FF2B5EF4-FFF2-40B4-BE49-F238E27FC236}">
                <a16:creationId xmlns:a16="http://schemas.microsoft.com/office/drawing/2014/main" id="{8B5652CF-6E85-A77E-0ADD-9B8A147A113E}"/>
              </a:ext>
            </a:extLst>
          </p:cNvPr>
          <p:cNvSpPr/>
          <p:nvPr/>
        </p:nvSpPr>
        <p:spPr>
          <a:xfrm>
            <a:off x="3044528" y="1605531"/>
            <a:ext cx="864096" cy="31251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011" tIns="63304" rIns="35011" bIns="63304" anchor="t">
            <a:spAutoFit/>
          </a:bodyPr>
          <a:lstStyle>
            <a:lvl1pPr algn="ctr">
              <a:defRPr sz="1000">
                <a:solidFill>
                  <a:srgbClr val="8A868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endParaRPr sz="12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9" name="Скругленный прямоугольник 30">
            <a:extLst>
              <a:ext uri="{FF2B5EF4-FFF2-40B4-BE49-F238E27FC236}">
                <a16:creationId xmlns:a16="http://schemas.microsoft.com/office/drawing/2014/main" id="{0DEE6B70-676A-CC82-C18A-FCD4047A3BD9}"/>
              </a:ext>
            </a:extLst>
          </p:cNvPr>
          <p:cNvSpPr/>
          <p:nvPr/>
        </p:nvSpPr>
        <p:spPr>
          <a:xfrm>
            <a:off x="477982" y="103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6BA844"/>
                </a:solidFill>
                <a:latin typeface="Montserrat" pitchFamily="2" charset="0"/>
                <a:cs typeface="Calibri Light"/>
              </a:rPr>
              <a:t>949</a:t>
            </a:r>
            <a:endParaRPr lang="en-US" sz="2400" b="1" dirty="0">
              <a:solidFill>
                <a:srgbClr val="6BA844"/>
              </a:solidFill>
              <a:latin typeface="Montserrat" pitchFamily="2" charset="0"/>
              <a:cs typeface="Calibri Light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 pitchFamily="2" charset="0"/>
              </a:rPr>
              <a:t>заявок подано</a:t>
            </a:r>
          </a:p>
        </p:txBody>
      </p:sp>
      <p:sp>
        <p:nvSpPr>
          <p:cNvPr id="11" name="Скругленный прямоугольник 30">
            <a:extLst>
              <a:ext uri="{FF2B5EF4-FFF2-40B4-BE49-F238E27FC236}">
                <a16:creationId xmlns:a16="http://schemas.microsoft.com/office/drawing/2014/main" id="{AC7D274D-4D46-9A4A-2A9A-A4B264CC2357}"/>
              </a:ext>
            </a:extLst>
          </p:cNvPr>
          <p:cNvSpPr/>
          <p:nvPr/>
        </p:nvSpPr>
        <p:spPr>
          <a:xfrm>
            <a:off x="3245905" y="103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BA844"/>
                </a:solidFill>
                <a:latin typeface="Montserrat" pitchFamily="2" charset="0"/>
                <a:cs typeface="Calibri Light"/>
              </a:rPr>
              <a:t>508</a:t>
            </a:r>
          </a:p>
          <a:p>
            <a:pPr algn="ctr">
              <a:defRPr sz="1000">
                <a:solidFill>
                  <a:srgbClr val="8A8686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ru-RU" sz="1200" dirty="0">
                <a:solidFill>
                  <a:schemeClr val="bg1"/>
                </a:solidFill>
                <a:latin typeface="Montserrat" pitchFamily="2" charset="0"/>
                <a:cs typeface="Calibri Light"/>
                <a:sym typeface="Calibri Light"/>
              </a:rPr>
              <a:t>прошли проверку</a:t>
            </a:r>
          </a:p>
        </p:txBody>
      </p:sp>
      <p:sp>
        <p:nvSpPr>
          <p:cNvPr id="27" name="Скругленный прямоугольник 30">
            <a:extLst>
              <a:ext uri="{FF2B5EF4-FFF2-40B4-BE49-F238E27FC236}">
                <a16:creationId xmlns:a16="http://schemas.microsoft.com/office/drawing/2014/main" id="{BEEFCF24-44D7-3A2C-26A5-8C2B008A0CA8}"/>
              </a:ext>
            </a:extLst>
          </p:cNvPr>
          <p:cNvSpPr/>
          <p:nvPr/>
        </p:nvSpPr>
        <p:spPr>
          <a:xfrm>
            <a:off x="8730841" y="103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BA844"/>
                </a:solidFill>
                <a:latin typeface="Montserrat" pitchFamily="2" charset="0"/>
                <a:cs typeface="Calibri Light"/>
              </a:rPr>
              <a:t>39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 pitchFamily="2" charset="0"/>
              </a:rPr>
              <a:t>отобрано на пилоты</a:t>
            </a:r>
          </a:p>
        </p:txBody>
      </p:sp>
      <p:sp>
        <p:nvSpPr>
          <p:cNvPr id="28" name="Скругленный прямоугольник 30">
            <a:extLst>
              <a:ext uri="{FF2B5EF4-FFF2-40B4-BE49-F238E27FC236}">
                <a16:creationId xmlns:a16="http://schemas.microsoft.com/office/drawing/2014/main" id="{DBF500CB-182C-3C3B-836D-27909F46B172}"/>
              </a:ext>
            </a:extLst>
          </p:cNvPr>
          <p:cNvSpPr/>
          <p:nvPr/>
        </p:nvSpPr>
        <p:spPr>
          <a:xfrm>
            <a:off x="5987034" y="1035187"/>
            <a:ext cx="2539752" cy="882854"/>
          </a:xfrm>
          <a:prstGeom prst="roundRect">
            <a:avLst>
              <a:gd name="adj" fmla="val 50000"/>
            </a:avLst>
          </a:prstGeom>
          <a:solidFill>
            <a:srgbClr val="041430">
              <a:alpha val="36078"/>
            </a:srgb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987" tIns="21993" rIns="43987" bIns="21993" rtlCol="0" anchor="ctr"/>
          <a:lstStyle>
            <a:defPPr>
              <a:defRPr lang="en-US"/>
            </a:defPPr>
            <a:lvl1pPr marL="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348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69686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04529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39372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174215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609058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043900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478743" algn="l" defTabSz="869686" rtl="0" eaLnBrk="1" latinLnBrk="0" hangingPunct="1">
              <a:defRPr sz="171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6BA844"/>
                </a:solidFill>
                <a:latin typeface="Montserrat" pitchFamily="2" charset="0"/>
                <a:cs typeface="Calibri Light"/>
              </a:rPr>
              <a:t>68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 pitchFamily="2" charset="0"/>
              </a:rPr>
              <a:t>финалистов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36965C71-708D-F252-7AD3-33F823144300}"/>
              </a:ext>
            </a:extLst>
          </p:cNvPr>
          <p:cNvSpPr/>
          <p:nvPr/>
        </p:nvSpPr>
        <p:spPr>
          <a:xfrm>
            <a:off x="3204371" y="2417632"/>
            <a:ext cx="696160" cy="696160"/>
          </a:xfrm>
          <a:prstGeom prst="roundRect">
            <a:avLst/>
          </a:prstGeom>
          <a:solidFill>
            <a:srgbClr val="04143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Школьник контур">
            <a:extLst>
              <a:ext uri="{FF2B5EF4-FFF2-40B4-BE49-F238E27FC236}">
                <a16:creationId xmlns:a16="http://schemas.microsoft.com/office/drawing/2014/main" id="{A045753B-F597-C850-B47E-8ADC9D4ECA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95397" y="2414976"/>
            <a:ext cx="696160" cy="696160"/>
          </a:xfrm>
          <a:prstGeom prst="rect">
            <a:avLst/>
          </a:prstGeom>
        </p:spPr>
      </p:pic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D9F49C7D-1177-795C-F7E8-FD4E8E846FA4}"/>
              </a:ext>
            </a:extLst>
          </p:cNvPr>
          <p:cNvSpPr/>
          <p:nvPr/>
        </p:nvSpPr>
        <p:spPr>
          <a:xfrm>
            <a:off x="6960845" y="2417632"/>
            <a:ext cx="696160" cy="696160"/>
          </a:xfrm>
          <a:prstGeom prst="roundRect">
            <a:avLst/>
          </a:prstGeom>
          <a:solidFill>
            <a:srgbClr val="04143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E76DA8D8-CB48-8842-BD3A-AE1A3E462770}"/>
              </a:ext>
            </a:extLst>
          </p:cNvPr>
          <p:cNvSpPr/>
          <p:nvPr/>
        </p:nvSpPr>
        <p:spPr>
          <a:xfrm>
            <a:off x="10717319" y="2417632"/>
            <a:ext cx="696160" cy="696160"/>
          </a:xfrm>
          <a:prstGeom prst="roundRect">
            <a:avLst/>
          </a:prstGeom>
          <a:solidFill>
            <a:srgbClr val="041430"/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Квадратная академическая шапочка контур">
            <a:extLst>
              <a:ext uri="{FF2B5EF4-FFF2-40B4-BE49-F238E27FC236}">
                <a16:creationId xmlns:a16="http://schemas.microsoft.com/office/drawing/2014/main" id="{D8CD672C-8A0B-31CE-BD43-D85173038D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01225" y="2378022"/>
            <a:ext cx="696160" cy="696160"/>
          </a:xfrm>
          <a:prstGeom prst="rect">
            <a:avLst/>
          </a:prstGeom>
        </p:spPr>
      </p:pic>
      <p:pic>
        <p:nvPicPr>
          <p:cNvPr id="20" name="Рисунок 19" descr="Мозговой штурм группы контур">
            <a:extLst>
              <a:ext uri="{FF2B5EF4-FFF2-40B4-BE49-F238E27FC236}">
                <a16:creationId xmlns:a16="http://schemas.microsoft.com/office/drawing/2014/main" id="{A8F4F87E-C27C-BBCE-1754-B42A9784B2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26917" y="2451050"/>
            <a:ext cx="696160" cy="69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8985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Пользовательские 25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71DF61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20658</TotalTime>
  <Words>1794</Words>
  <Application>Microsoft Office PowerPoint</Application>
  <PresentationFormat>Widescreen</PresentationFormat>
  <Paragraphs>437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Анна Шаргородская</dc:creator>
  <cp:lastModifiedBy>Mariinka Bidyuk</cp:lastModifiedBy>
  <cp:revision>944</cp:revision>
  <dcterms:created xsi:type="dcterms:W3CDTF">2024-10-04T15:06:11Z</dcterms:created>
  <dcterms:modified xsi:type="dcterms:W3CDTF">2024-11-28T08:25:34Z</dcterms:modified>
</cp:coreProperties>
</file>